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8" r:id="rId3"/>
  </p:sldMasterIdLst>
  <p:notesMasterIdLst>
    <p:notesMasterId r:id="rId32"/>
  </p:notesMasterIdLst>
  <p:handoutMasterIdLst>
    <p:handoutMasterId r:id="rId33"/>
  </p:handoutMasterIdLst>
  <p:sldIdLst>
    <p:sldId id="256" r:id="rId4"/>
    <p:sldId id="330" r:id="rId5"/>
    <p:sldId id="316" r:id="rId6"/>
    <p:sldId id="329" r:id="rId7"/>
    <p:sldId id="323" r:id="rId8"/>
    <p:sldId id="327" r:id="rId9"/>
    <p:sldId id="317" r:id="rId10"/>
    <p:sldId id="271" r:id="rId11"/>
    <p:sldId id="272" r:id="rId12"/>
    <p:sldId id="264" r:id="rId13"/>
    <p:sldId id="292" r:id="rId14"/>
    <p:sldId id="290" r:id="rId15"/>
    <p:sldId id="269" r:id="rId16"/>
    <p:sldId id="320" r:id="rId17"/>
    <p:sldId id="324" r:id="rId18"/>
    <p:sldId id="325" r:id="rId19"/>
    <p:sldId id="273" r:id="rId20"/>
    <p:sldId id="326" r:id="rId21"/>
    <p:sldId id="286" r:id="rId22"/>
    <p:sldId id="287" r:id="rId23"/>
    <p:sldId id="315" r:id="rId24"/>
    <p:sldId id="300" r:id="rId25"/>
    <p:sldId id="302" r:id="rId26"/>
    <p:sldId id="304" r:id="rId27"/>
    <p:sldId id="305" r:id="rId28"/>
    <p:sldId id="328" r:id="rId29"/>
    <p:sldId id="265" r:id="rId30"/>
    <p:sldId id="32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948"/>
    <a:srgbClr val="F26122"/>
    <a:srgbClr val="F89C27"/>
    <a:srgbClr val="0D76BD"/>
    <a:srgbClr val="3EB049"/>
    <a:srgbClr val="005CA8"/>
    <a:srgbClr val="6A73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74" autoAdjust="0"/>
  </p:normalViewPr>
  <p:slideViewPr>
    <p:cSldViewPr snapToGrid="0">
      <p:cViewPr varScale="1">
        <p:scale>
          <a:sx n="64" d="100"/>
          <a:sy n="64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50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DCFP\Home\jburgess\CAPE%20Act\2015-2016\CSF%20Action%20Items\PP%20Slides.xlsx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DCFP\Home\jburgess\CAPE%20Act\2015-2016\CSF%20Action%20Items\PP%20Slid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DCFP\Home\jburgess\CAPE%20Act\2015-2016\CSF%20Action%20Items\PP%20Slid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r>
              <a:rPr lang="en-US" sz="2400" b="1" baseline="0" dirty="0" smtClean="0">
                <a:solidFill>
                  <a:srgbClr val="0D76BD"/>
                </a:solidFill>
                <a:latin typeface="Helvetica" panose="00000400000000000000" pitchFamily="2" charset="0"/>
              </a:rPr>
              <a:t>2007-08 </a:t>
            </a:r>
            <a:r>
              <a:rPr lang="en-US" sz="2400" b="1" baseline="0" dirty="0">
                <a:solidFill>
                  <a:srgbClr val="0D76BD"/>
                </a:solidFill>
                <a:latin typeface="Helvetica" panose="00000400000000000000" pitchFamily="2" charset="0"/>
              </a:rPr>
              <a:t>to 2013-14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endParaRPr lang="en-US" dirty="0">
              <a:latin typeface="Helvetica" panose="00000400000000000000" pitchFamily="2" charset="0"/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9863303510902214E-2"/>
          <c:y val="0.19495961783669266"/>
          <c:w val="0.92995378888897151"/>
          <c:h val="0.7369116975770704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D76BD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26122"/>
                    </a:solidFill>
                    <a:latin typeface="Helvetica" panose="000004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Sheet2!$A$1:$A$7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2013-14**</c:v>
                </c:pt>
              </c:strCache>
            </c:strRef>
          </c:cat>
          <c:val>
            <c:numRef>
              <c:f>Sheet2!$B$1:$B$7</c:f>
              <c:numCache>
                <c:formatCode>#,##0</c:formatCode>
                <c:ptCount val="7"/>
                <c:pt idx="0">
                  <c:v>20492</c:v>
                </c:pt>
                <c:pt idx="1">
                  <c:v>53324</c:v>
                </c:pt>
                <c:pt idx="2">
                  <c:v>102430</c:v>
                </c:pt>
                <c:pt idx="3">
                  <c:v>154327</c:v>
                </c:pt>
                <c:pt idx="4">
                  <c:v>187396</c:v>
                </c:pt>
                <c:pt idx="5">
                  <c:v>235276</c:v>
                </c:pt>
                <c:pt idx="6">
                  <c:v>222664</c:v>
                </c:pt>
              </c:numCache>
            </c:numRef>
          </c:val>
        </c:ser>
        <c:dLbls>
          <c:showVal val="1"/>
        </c:dLbls>
        <c:gapWidth val="75"/>
        <c:overlap val="-27"/>
        <c:axId val="40950784"/>
        <c:axId val="41005824"/>
      </c:barChart>
      <c:lineChart>
        <c:grouping val="standard"/>
        <c:ser>
          <c:idx val="1"/>
          <c:order val="1"/>
          <c:spPr>
            <a:ln w="28575" cap="rnd">
              <a:solidFill>
                <a:srgbClr val="54B948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54B948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136371823178674E-2"/>
                  <c:y val="-3.485989382504271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A0CF67"/>
                    </a:solidFill>
                    <a:latin typeface="Helvetica" panose="000004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Sheet2!$A$1:$A$7</c:f>
              <c:strCache>
                <c:ptCount val="7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  <c:pt idx="5">
                  <c:v>2012-13</c:v>
                </c:pt>
                <c:pt idx="6">
                  <c:v>2013-14**</c:v>
                </c:pt>
              </c:strCache>
            </c:strRef>
          </c:cat>
          <c:val>
            <c:numRef>
              <c:f>Sheet2!$C$1:$C$7</c:f>
              <c:numCache>
                <c:formatCode>#,##0</c:formatCode>
                <c:ptCount val="7"/>
                <c:pt idx="0">
                  <c:v>954</c:v>
                </c:pt>
                <c:pt idx="1">
                  <c:v>2732</c:v>
                </c:pt>
                <c:pt idx="2">
                  <c:v>16408</c:v>
                </c:pt>
                <c:pt idx="3">
                  <c:v>33523</c:v>
                </c:pt>
                <c:pt idx="4">
                  <c:v>45447</c:v>
                </c:pt>
                <c:pt idx="5">
                  <c:v>61568</c:v>
                </c:pt>
                <c:pt idx="6">
                  <c:v>75002</c:v>
                </c:pt>
              </c:numCache>
            </c:numRef>
          </c:val>
        </c:ser>
        <c:dLbls>
          <c:showVal val="1"/>
        </c:dLbls>
        <c:marker val="1"/>
        <c:axId val="40950784"/>
        <c:axId val="41005824"/>
      </c:lineChart>
      <c:catAx>
        <c:axId val="40950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41005824"/>
        <c:crosses val="autoZero"/>
        <c:auto val="1"/>
        <c:lblAlgn val="ctr"/>
        <c:lblOffset val="100"/>
      </c:catAx>
      <c:valAx>
        <c:axId val="410058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409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spPr>
            <a:solidFill>
              <a:srgbClr val="54B948"/>
            </a:solidFill>
            <a:ln>
              <a:noFill/>
            </a:ln>
            <a:effectLst/>
          </c:spPr>
          <c:dPt>
            <c:idx val="0"/>
            <c:spPr>
              <a:solidFill>
                <a:srgbClr val="0D76BD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0D76BD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0D76BD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D76BD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D76BD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0D76BD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0D76BD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00004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Sheet7!$A$1:$A$7</c:f>
              <c:strCache>
                <c:ptCount val="7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</c:strCache>
            </c:strRef>
          </c:cat>
          <c:val>
            <c:numRef>
              <c:f>Sheet7!$B$1:$B$7</c:f>
              <c:numCache>
                <c:formatCode>#,##0</c:formatCode>
                <c:ptCount val="7"/>
                <c:pt idx="0">
                  <c:v>490</c:v>
                </c:pt>
                <c:pt idx="1">
                  <c:v>838</c:v>
                </c:pt>
                <c:pt idx="2">
                  <c:v>1298</c:v>
                </c:pt>
                <c:pt idx="3">
                  <c:v>1511</c:v>
                </c:pt>
                <c:pt idx="4">
                  <c:v>1729</c:v>
                </c:pt>
                <c:pt idx="5">
                  <c:v>1650</c:v>
                </c:pt>
                <c:pt idx="6">
                  <c:v>1662</c:v>
                </c:pt>
              </c:numCache>
            </c:numRef>
          </c:val>
        </c:ser>
        <c:dLbls/>
        <c:gapWidth val="219"/>
        <c:overlap val="-27"/>
        <c:axId val="41526016"/>
        <c:axId val="41527552"/>
      </c:barChart>
      <c:catAx>
        <c:axId val="41526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41527552"/>
        <c:crosses val="autoZero"/>
        <c:auto val="1"/>
        <c:lblAlgn val="ctr"/>
        <c:lblOffset val="100"/>
      </c:catAx>
      <c:valAx>
        <c:axId val="41527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41526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F26122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F26122"/>
                </a:solidFill>
                <a:latin typeface="Helvetica" panose="00000400000000000000" pitchFamily="2" charset="0"/>
              </a:rPr>
              <a:t>2014 – 2015 High School Career Academies </a:t>
            </a:r>
            <a:endParaRPr lang="en-US" sz="2000" b="1" dirty="0">
              <a:solidFill>
                <a:srgbClr val="F26122"/>
              </a:solidFill>
              <a:latin typeface="Helvetica" panose="00000400000000000000" pitchFamily="2" charset="0"/>
            </a:endParaRP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rgbClr val="0D76BD"/>
            </a:solidFill>
            <a:ln>
              <a:noFill/>
            </a:ln>
            <a:effectLst/>
          </c:spPr>
          <c:cat>
            <c:strRef>
              <c:f>'Aligned with Tar-Infra'!$A$1:$A$6</c:f>
              <c:strCache>
                <c:ptCount val="6"/>
                <c:pt idx="0">
                  <c:v>Energy</c:v>
                </c:pt>
                <c:pt idx="1">
                  <c:v>Manufacturing</c:v>
                </c:pt>
                <c:pt idx="2">
                  <c:v>Logistics and Distribution</c:v>
                </c:pt>
                <c:pt idx="3">
                  <c:v>Healthcare</c:v>
                </c:pt>
                <c:pt idx="4">
                  <c:v>Information Technology</c:v>
                </c:pt>
                <c:pt idx="5">
                  <c:v>Finance &amp; Professional Services</c:v>
                </c:pt>
              </c:strCache>
            </c:strRef>
          </c:cat>
          <c:val>
            <c:numRef>
              <c:f>'Aligned with Tar-Infra'!$B$1:$B$6</c:f>
              <c:numCache>
                <c:formatCode>General</c:formatCode>
                <c:ptCount val="6"/>
                <c:pt idx="0">
                  <c:v>6</c:v>
                </c:pt>
                <c:pt idx="1">
                  <c:v>30</c:v>
                </c:pt>
                <c:pt idx="2">
                  <c:v>76</c:v>
                </c:pt>
                <c:pt idx="3">
                  <c:v>210</c:v>
                </c:pt>
                <c:pt idx="4" formatCode="#,##0">
                  <c:v>436</c:v>
                </c:pt>
                <c:pt idx="5" formatCode="#,##0">
                  <c:v>457</c:v>
                </c:pt>
              </c:numCache>
            </c:numRef>
          </c:val>
        </c:ser>
        <c:dLbls/>
        <c:gapWidth val="182"/>
        <c:axId val="41788928"/>
        <c:axId val="41790464"/>
      </c:barChart>
      <c:catAx>
        <c:axId val="417889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41790464"/>
        <c:crosses val="autoZero"/>
        <c:auto val="1"/>
        <c:lblAlgn val="ctr"/>
        <c:lblOffset val="100"/>
      </c:catAx>
      <c:valAx>
        <c:axId val="417904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41788928"/>
        <c:crosses val="autoZero"/>
        <c:crossBetween val="between"/>
      </c:valAx>
      <c:spPr>
        <a:noFill/>
        <a:ln w="0">
          <a:solidFill>
            <a:schemeClr val="lt1">
              <a:shade val="50000"/>
            </a:schemeClr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2A8C2-6F22-4F07-A589-8F1E5CD746F1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702F60-1F28-49FF-8B97-335BAE928FA2}">
      <dgm:prSet phldrT="[Text]"/>
      <dgm:spPr>
        <a:solidFill>
          <a:srgbClr val="54B948"/>
        </a:solidFill>
      </dgm:spPr>
      <dgm:t>
        <a:bodyPr/>
        <a:lstStyle/>
        <a:p>
          <a:r>
            <a:rPr lang="en-US" dirty="0" smtClean="0"/>
            <a:t>Governor</a:t>
          </a:r>
          <a:endParaRPr lang="en-US" dirty="0"/>
        </a:p>
      </dgm:t>
    </dgm:pt>
    <dgm:pt modelId="{F25ADDAF-1ECC-4EEE-8329-71A501D833B3}" type="parTrans" cxnId="{3ABC77BE-9FBD-4D43-9A51-A4E40F089E27}">
      <dgm:prSet/>
      <dgm:spPr/>
      <dgm:t>
        <a:bodyPr/>
        <a:lstStyle/>
        <a:p>
          <a:endParaRPr lang="en-US"/>
        </a:p>
      </dgm:t>
    </dgm:pt>
    <dgm:pt modelId="{A49FA562-9441-41EA-926D-92C7ACF6E55D}" type="sibTrans" cxnId="{3ABC77BE-9FBD-4D43-9A51-A4E40F089E27}">
      <dgm:prSet/>
      <dgm:spPr>
        <a:ln>
          <a:solidFill>
            <a:srgbClr val="F26122"/>
          </a:solidFill>
        </a:ln>
      </dgm:spPr>
      <dgm:t>
        <a:bodyPr/>
        <a:lstStyle/>
        <a:p>
          <a:endParaRPr lang="en-US"/>
        </a:p>
      </dgm:t>
    </dgm:pt>
    <dgm:pt modelId="{64C7EC8A-D276-439D-9BB9-E2AC571F508F}">
      <dgm:prSet phldrT="[Text]"/>
      <dgm:spPr>
        <a:solidFill>
          <a:srgbClr val="54B948"/>
        </a:solidFill>
      </dgm:spPr>
      <dgm:t>
        <a:bodyPr/>
        <a:lstStyle/>
        <a:p>
          <a:r>
            <a:rPr lang="en-US" dirty="0" smtClean="0"/>
            <a:t>CareerSource Florida</a:t>
          </a:r>
          <a:endParaRPr lang="en-US" dirty="0"/>
        </a:p>
      </dgm:t>
    </dgm:pt>
    <dgm:pt modelId="{2B3D6B52-4763-45EF-98BD-A88ECB8E94F0}" type="parTrans" cxnId="{600DF418-A57C-427D-870D-9EF3DF90061B}">
      <dgm:prSet/>
      <dgm:spPr/>
      <dgm:t>
        <a:bodyPr/>
        <a:lstStyle/>
        <a:p>
          <a:endParaRPr lang="en-US"/>
        </a:p>
      </dgm:t>
    </dgm:pt>
    <dgm:pt modelId="{92602355-3E5B-4982-B87D-9069DA854B2E}" type="sibTrans" cxnId="{600DF418-A57C-427D-870D-9EF3DF90061B}">
      <dgm:prSet/>
      <dgm:spPr>
        <a:ln>
          <a:solidFill>
            <a:srgbClr val="F26122"/>
          </a:solidFill>
        </a:ln>
      </dgm:spPr>
      <dgm:t>
        <a:bodyPr/>
        <a:lstStyle/>
        <a:p>
          <a:endParaRPr lang="en-US"/>
        </a:p>
      </dgm:t>
    </dgm:pt>
    <dgm:pt modelId="{8CD2500E-49A2-4556-8FA5-05D0BEF76AFD}">
      <dgm:prSet phldrT="[Text]"/>
      <dgm:spPr>
        <a:solidFill>
          <a:srgbClr val="54B948"/>
        </a:solidFill>
      </dgm:spPr>
      <dgm:t>
        <a:bodyPr/>
        <a:lstStyle/>
        <a:p>
          <a:r>
            <a:rPr lang="en-US" dirty="0" smtClean="0"/>
            <a:t>Department of Economic Opportunity</a:t>
          </a:r>
          <a:endParaRPr lang="en-US" dirty="0"/>
        </a:p>
      </dgm:t>
    </dgm:pt>
    <dgm:pt modelId="{302DDC2E-99A0-471A-8099-102814A2A358}" type="parTrans" cxnId="{0DE8DACD-5ED7-4583-A1FA-2A32EAD1AEAC}">
      <dgm:prSet/>
      <dgm:spPr/>
      <dgm:t>
        <a:bodyPr/>
        <a:lstStyle/>
        <a:p>
          <a:endParaRPr lang="en-US"/>
        </a:p>
      </dgm:t>
    </dgm:pt>
    <dgm:pt modelId="{84ADC19E-2FFC-4ED5-A11D-A28CF50FFCF1}" type="sibTrans" cxnId="{0DE8DACD-5ED7-4583-A1FA-2A32EAD1AEAC}">
      <dgm:prSet/>
      <dgm:spPr>
        <a:ln>
          <a:solidFill>
            <a:srgbClr val="F26122"/>
          </a:solidFill>
        </a:ln>
      </dgm:spPr>
      <dgm:t>
        <a:bodyPr/>
        <a:lstStyle/>
        <a:p>
          <a:endParaRPr lang="en-US"/>
        </a:p>
      </dgm:t>
    </dgm:pt>
    <dgm:pt modelId="{A01C8AF9-B379-40C0-BA0C-F99AAE29C105}">
      <dgm:prSet phldrT="[Text]"/>
      <dgm:spPr>
        <a:solidFill>
          <a:srgbClr val="54B948"/>
        </a:solidFill>
      </dgm:spPr>
      <dgm:t>
        <a:bodyPr/>
        <a:lstStyle/>
        <a:p>
          <a:r>
            <a:rPr lang="en-US" dirty="0" smtClean="0"/>
            <a:t>Enterprise Florida</a:t>
          </a:r>
          <a:endParaRPr lang="en-US" dirty="0"/>
        </a:p>
      </dgm:t>
    </dgm:pt>
    <dgm:pt modelId="{04F7826A-1A1A-4D57-9BDE-5A24A579F612}" type="parTrans" cxnId="{598BA7F8-6790-4EF0-BEB1-D67E7581542A}">
      <dgm:prSet/>
      <dgm:spPr/>
      <dgm:t>
        <a:bodyPr/>
        <a:lstStyle/>
        <a:p>
          <a:endParaRPr lang="en-US"/>
        </a:p>
      </dgm:t>
    </dgm:pt>
    <dgm:pt modelId="{C0FCF0A5-F575-4375-8D28-93B43DD174F7}" type="sibTrans" cxnId="{598BA7F8-6790-4EF0-BEB1-D67E7581542A}">
      <dgm:prSet/>
      <dgm:spPr>
        <a:ln>
          <a:solidFill>
            <a:srgbClr val="F26122"/>
          </a:solidFill>
        </a:ln>
      </dgm:spPr>
      <dgm:t>
        <a:bodyPr/>
        <a:lstStyle/>
        <a:p>
          <a:endParaRPr lang="en-US"/>
        </a:p>
      </dgm:t>
    </dgm:pt>
    <dgm:pt modelId="{695D51B5-3DDE-46FC-B491-C89FA033B121}" type="pres">
      <dgm:prSet presAssocID="{C892A8C2-6F22-4F07-A589-8F1E5CD746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BF4AFD-B25D-47FE-A07A-539E7AD6AC8E}" type="pres">
      <dgm:prSet presAssocID="{E1702F60-1F28-49FF-8B97-335BAE928F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DBF582-6137-47B1-B9E1-58485565C971}" type="pres">
      <dgm:prSet presAssocID="{E1702F60-1F28-49FF-8B97-335BAE928FA2}" presName="spNode" presStyleCnt="0"/>
      <dgm:spPr/>
    </dgm:pt>
    <dgm:pt modelId="{19EBC30B-81F9-4562-A34F-E3FC2F833677}" type="pres">
      <dgm:prSet presAssocID="{A49FA562-9441-41EA-926D-92C7ACF6E55D}" presName="sibTrans" presStyleLbl="sibTrans1D1" presStyleIdx="0" presStyleCnt="4"/>
      <dgm:spPr/>
      <dgm:t>
        <a:bodyPr/>
        <a:lstStyle/>
        <a:p>
          <a:endParaRPr lang="en-US"/>
        </a:p>
      </dgm:t>
    </dgm:pt>
    <dgm:pt modelId="{79B2897A-3418-451E-8D18-F7728AB68016}" type="pres">
      <dgm:prSet presAssocID="{64C7EC8A-D276-439D-9BB9-E2AC571F508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306C4-116D-40AB-965C-735585E5494D}" type="pres">
      <dgm:prSet presAssocID="{64C7EC8A-D276-439D-9BB9-E2AC571F508F}" presName="spNode" presStyleCnt="0"/>
      <dgm:spPr/>
    </dgm:pt>
    <dgm:pt modelId="{EBFF0D83-1D26-47C8-967E-09FC57CCBEC4}" type="pres">
      <dgm:prSet presAssocID="{92602355-3E5B-4982-B87D-9069DA854B2E}" presName="sibTrans" presStyleLbl="sibTrans1D1" presStyleIdx="1" presStyleCnt="4"/>
      <dgm:spPr/>
      <dgm:t>
        <a:bodyPr/>
        <a:lstStyle/>
        <a:p>
          <a:endParaRPr lang="en-US"/>
        </a:p>
      </dgm:t>
    </dgm:pt>
    <dgm:pt modelId="{F63A980F-4E22-4992-AF62-3EDA2A467F1C}" type="pres">
      <dgm:prSet presAssocID="{8CD2500E-49A2-4556-8FA5-05D0BEF76A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956E5-EC9C-48F4-A6A6-BA30C8CABD71}" type="pres">
      <dgm:prSet presAssocID="{8CD2500E-49A2-4556-8FA5-05D0BEF76AFD}" presName="spNode" presStyleCnt="0"/>
      <dgm:spPr/>
    </dgm:pt>
    <dgm:pt modelId="{A6BFD7B9-6E57-4E58-9782-AC0E593CBAB4}" type="pres">
      <dgm:prSet presAssocID="{84ADC19E-2FFC-4ED5-A11D-A28CF50FFCF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048F0A4-5DB1-4B76-8CD5-8B4670B2BACD}" type="pres">
      <dgm:prSet presAssocID="{A01C8AF9-B379-40C0-BA0C-F99AAE29C1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CCE25-AFC5-458A-8D57-CBD7B1C75A2F}" type="pres">
      <dgm:prSet presAssocID="{A01C8AF9-B379-40C0-BA0C-F99AAE29C105}" presName="spNode" presStyleCnt="0"/>
      <dgm:spPr/>
    </dgm:pt>
    <dgm:pt modelId="{D902782B-9A12-4BBF-B8D9-119CC1C638B4}" type="pres">
      <dgm:prSet presAssocID="{C0FCF0A5-F575-4375-8D28-93B43DD174F7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0DE8DACD-5ED7-4583-A1FA-2A32EAD1AEAC}" srcId="{C892A8C2-6F22-4F07-A589-8F1E5CD746F1}" destId="{8CD2500E-49A2-4556-8FA5-05D0BEF76AFD}" srcOrd="2" destOrd="0" parTransId="{302DDC2E-99A0-471A-8099-102814A2A358}" sibTransId="{84ADC19E-2FFC-4ED5-A11D-A28CF50FFCF1}"/>
    <dgm:cxn modelId="{6993B3A7-62A9-4EF0-951B-A83DB018AD2C}" type="presOf" srcId="{C892A8C2-6F22-4F07-A589-8F1E5CD746F1}" destId="{695D51B5-3DDE-46FC-B491-C89FA033B121}" srcOrd="0" destOrd="0" presId="urn:microsoft.com/office/officeart/2005/8/layout/cycle6"/>
    <dgm:cxn modelId="{600DF418-A57C-427D-870D-9EF3DF90061B}" srcId="{C892A8C2-6F22-4F07-A589-8F1E5CD746F1}" destId="{64C7EC8A-D276-439D-9BB9-E2AC571F508F}" srcOrd="1" destOrd="0" parTransId="{2B3D6B52-4763-45EF-98BD-A88ECB8E94F0}" sibTransId="{92602355-3E5B-4982-B87D-9069DA854B2E}"/>
    <dgm:cxn modelId="{668BCF51-3BF2-4037-8AF3-9461CB15191E}" type="presOf" srcId="{84ADC19E-2FFC-4ED5-A11D-A28CF50FFCF1}" destId="{A6BFD7B9-6E57-4E58-9782-AC0E593CBAB4}" srcOrd="0" destOrd="0" presId="urn:microsoft.com/office/officeart/2005/8/layout/cycle6"/>
    <dgm:cxn modelId="{093B3F91-BF76-4627-B96B-9ED0B42B9647}" type="presOf" srcId="{64C7EC8A-D276-439D-9BB9-E2AC571F508F}" destId="{79B2897A-3418-451E-8D18-F7728AB68016}" srcOrd="0" destOrd="0" presId="urn:microsoft.com/office/officeart/2005/8/layout/cycle6"/>
    <dgm:cxn modelId="{8EBADEA9-58A4-4F99-AE30-73E118959790}" type="presOf" srcId="{A01C8AF9-B379-40C0-BA0C-F99AAE29C105}" destId="{8048F0A4-5DB1-4B76-8CD5-8B4670B2BACD}" srcOrd="0" destOrd="0" presId="urn:microsoft.com/office/officeart/2005/8/layout/cycle6"/>
    <dgm:cxn modelId="{8DBC41D1-C81A-4A61-A10B-E00D50BFA7B2}" type="presOf" srcId="{92602355-3E5B-4982-B87D-9069DA854B2E}" destId="{EBFF0D83-1D26-47C8-967E-09FC57CCBEC4}" srcOrd="0" destOrd="0" presId="urn:microsoft.com/office/officeart/2005/8/layout/cycle6"/>
    <dgm:cxn modelId="{9B0217BA-81C8-45B6-BAF0-7969FD57DC00}" type="presOf" srcId="{A49FA562-9441-41EA-926D-92C7ACF6E55D}" destId="{19EBC30B-81F9-4562-A34F-E3FC2F833677}" srcOrd="0" destOrd="0" presId="urn:microsoft.com/office/officeart/2005/8/layout/cycle6"/>
    <dgm:cxn modelId="{598BA7F8-6790-4EF0-BEB1-D67E7581542A}" srcId="{C892A8C2-6F22-4F07-A589-8F1E5CD746F1}" destId="{A01C8AF9-B379-40C0-BA0C-F99AAE29C105}" srcOrd="3" destOrd="0" parTransId="{04F7826A-1A1A-4D57-9BDE-5A24A579F612}" sibTransId="{C0FCF0A5-F575-4375-8D28-93B43DD174F7}"/>
    <dgm:cxn modelId="{AA820676-AE6F-4155-9D67-D136C8EB2877}" type="presOf" srcId="{C0FCF0A5-F575-4375-8D28-93B43DD174F7}" destId="{D902782B-9A12-4BBF-B8D9-119CC1C638B4}" srcOrd="0" destOrd="0" presId="urn:microsoft.com/office/officeart/2005/8/layout/cycle6"/>
    <dgm:cxn modelId="{3ABC77BE-9FBD-4D43-9A51-A4E40F089E27}" srcId="{C892A8C2-6F22-4F07-A589-8F1E5CD746F1}" destId="{E1702F60-1F28-49FF-8B97-335BAE928FA2}" srcOrd="0" destOrd="0" parTransId="{F25ADDAF-1ECC-4EEE-8329-71A501D833B3}" sibTransId="{A49FA562-9441-41EA-926D-92C7ACF6E55D}"/>
    <dgm:cxn modelId="{710B991D-6F87-4E22-8E6B-09AABAF966F2}" type="presOf" srcId="{8CD2500E-49A2-4556-8FA5-05D0BEF76AFD}" destId="{F63A980F-4E22-4992-AF62-3EDA2A467F1C}" srcOrd="0" destOrd="0" presId="urn:microsoft.com/office/officeart/2005/8/layout/cycle6"/>
    <dgm:cxn modelId="{2B5058BD-76E5-4110-8800-48682DCB644D}" type="presOf" srcId="{E1702F60-1F28-49FF-8B97-335BAE928FA2}" destId="{CEBF4AFD-B25D-47FE-A07A-539E7AD6AC8E}" srcOrd="0" destOrd="0" presId="urn:microsoft.com/office/officeart/2005/8/layout/cycle6"/>
    <dgm:cxn modelId="{8D77B687-D0F9-4906-B31D-00702CEE1892}" type="presParOf" srcId="{695D51B5-3DDE-46FC-B491-C89FA033B121}" destId="{CEBF4AFD-B25D-47FE-A07A-539E7AD6AC8E}" srcOrd="0" destOrd="0" presId="urn:microsoft.com/office/officeart/2005/8/layout/cycle6"/>
    <dgm:cxn modelId="{5FADF4EA-C645-4302-90EC-0DC364C36C2B}" type="presParOf" srcId="{695D51B5-3DDE-46FC-B491-C89FA033B121}" destId="{4CDBF582-6137-47B1-B9E1-58485565C971}" srcOrd="1" destOrd="0" presId="urn:microsoft.com/office/officeart/2005/8/layout/cycle6"/>
    <dgm:cxn modelId="{329DD94C-7E21-4E3D-87F2-03BAB7DC87AD}" type="presParOf" srcId="{695D51B5-3DDE-46FC-B491-C89FA033B121}" destId="{19EBC30B-81F9-4562-A34F-E3FC2F833677}" srcOrd="2" destOrd="0" presId="urn:microsoft.com/office/officeart/2005/8/layout/cycle6"/>
    <dgm:cxn modelId="{C31A0EAD-9532-4C35-8B9C-1ECBDED4D4E1}" type="presParOf" srcId="{695D51B5-3DDE-46FC-B491-C89FA033B121}" destId="{79B2897A-3418-451E-8D18-F7728AB68016}" srcOrd="3" destOrd="0" presId="urn:microsoft.com/office/officeart/2005/8/layout/cycle6"/>
    <dgm:cxn modelId="{B401EB0C-599A-4B98-9210-2464CCAE4471}" type="presParOf" srcId="{695D51B5-3DDE-46FC-B491-C89FA033B121}" destId="{640306C4-116D-40AB-965C-735585E5494D}" srcOrd="4" destOrd="0" presId="urn:microsoft.com/office/officeart/2005/8/layout/cycle6"/>
    <dgm:cxn modelId="{B032C130-2A80-430A-945F-0C72A1DB1939}" type="presParOf" srcId="{695D51B5-3DDE-46FC-B491-C89FA033B121}" destId="{EBFF0D83-1D26-47C8-967E-09FC57CCBEC4}" srcOrd="5" destOrd="0" presId="urn:microsoft.com/office/officeart/2005/8/layout/cycle6"/>
    <dgm:cxn modelId="{27365861-4032-4C6E-92ED-D6B4092F4787}" type="presParOf" srcId="{695D51B5-3DDE-46FC-B491-C89FA033B121}" destId="{F63A980F-4E22-4992-AF62-3EDA2A467F1C}" srcOrd="6" destOrd="0" presId="urn:microsoft.com/office/officeart/2005/8/layout/cycle6"/>
    <dgm:cxn modelId="{5B4DDA83-1CE8-4547-A3E0-75C7C9D8B0C0}" type="presParOf" srcId="{695D51B5-3DDE-46FC-B491-C89FA033B121}" destId="{E67956E5-EC9C-48F4-A6A6-BA30C8CABD71}" srcOrd="7" destOrd="0" presId="urn:microsoft.com/office/officeart/2005/8/layout/cycle6"/>
    <dgm:cxn modelId="{5EE4B17D-232D-4477-81E7-0C701D0AECA5}" type="presParOf" srcId="{695D51B5-3DDE-46FC-B491-C89FA033B121}" destId="{A6BFD7B9-6E57-4E58-9782-AC0E593CBAB4}" srcOrd="8" destOrd="0" presId="urn:microsoft.com/office/officeart/2005/8/layout/cycle6"/>
    <dgm:cxn modelId="{B3D776AD-AC81-4720-B6DC-2D98D3BF769A}" type="presParOf" srcId="{695D51B5-3DDE-46FC-B491-C89FA033B121}" destId="{8048F0A4-5DB1-4B76-8CD5-8B4670B2BACD}" srcOrd="9" destOrd="0" presId="urn:microsoft.com/office/officeart/2005/8/layout/cycle6"/>
    <dgm:cxn modelId="{EFA0316B-763B-4026-A4B8-510F49EC7A3E}" type="presParOf" srcId="{695D51B5-3DDE-46FC-B491-C89FA033B121}" destId="{B98CCE25-AFC5-458A-8D57-CBD7B1C75A2F}" srcOrd="10" destOrd="0" presId="urn:microsoft.com/office/officeart/2005/8/layout/cycle6"/>
    <dgm:cxn modelId="{3B317877-5254-4986-9EE1-50F4DAD0875E}" type="presParOf" srcId="{695D51B5-3DDE-46FC-B491-C89FA033B121}" destId="{D902782B-9A12-4BBF-B8D9-119CC1C638B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BF4AFD-B25D-47FE-A07A-539E7AD6AC8E}">
      <dsp:nvSpPr>
        <dsp:cNvPr id="0" name=""/>
        <dsp:cNvSpPr/>
      </dsp:nvSpPr>
      <dsp:spPr>
        <a:xfrm>
          <a:off x="3100427" y="244"/>
          <a:ext cx="1349294" cy="877041"/>
        </a:xfrm>
        <a:prstGeom prst="roundRect">
          <a:avLst/>
        </a:prstGeom>
        <a:solidFill>
          <a:srgbClr val="54B9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Governor</a:t>
          </a:r>
          <a:endParaRPr lang="en-US" sz="1400" kern="1200" dirty="0"/>
        </a:p>
      </dsp:txBody>
      <dsp:txXfrm>
        <a:off x="3100427" y="244"/>
        <a:ext cx="1349294" cy="877041"/>
      </dsp:txXfrm>
    </dsp:sp>
    <dsp:sp modelId="{19EBC30B-81F9-4562-A34F-E3FC2F833677}">
      <dsp:nvSpPr>
        <dsp:cNvPr id="0" name=""/>
        <dsp:cNvSpPr/>
      </dsp:nvSpPr>
      <dsp:spPr>
        <a:xfrm>
          <a:off x="2326303" y="438765"/>
          <a:ext cx="2897543" cy="2897543"/>
        </a:xfrm>
        <a:custGeom>
          <a:avLst/>
          <a:gdLst/>
          <a:ahLst/>
          <a:cxnLst/>
          <a:rect l="0" t="0" r="0" b="0"/>
          <a:pathLst>
            <a:path>
              <a:moveTo>
                <a:pt x="2133135" y="171827"/>
              </a:moveTo>
              <a:arcTo wR="1448771" hR="1448771" stAng="17891314" swAng="2625447"/>
            </a:path>
          </a:pathLst>
        </a:custGeom>
        <a:noFill/>
        <a:ln w="6350" cap="flat" cmpd="sng" algn="ctr">
          <a:solidFill>
            <a:srgbClr val="F261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897A-3418-451E-8D18-F7728AB68016}">
      <dsp:nvSpPr>
        <dsp:cNvPr id="0" name=""/>
        <dsp:cNvSpPr/>
      </dsp:nvSpPr>
      <dsp:spPr>
        <a:xfrm>
          <a:off x="4549199" y="1449016"/>
          <a:ext cx="1349294" cy="877041"/>
        </a:xfrm>
        <a:prstGeom prst="roundRect">
          <a:avLst/>
        </a:prstGeom>
        <a:solidFill>
          <a:srgbClr val="54B9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CareerSource Florida</a:t>
          </a:r>
          <a:endParaRPr lang="en-US" sz="1400" kern="1200" dirty="0"/>
        </a:p>
      </dsp:txBody>
      <dsp:txXfrm>
        <a:off x="4549199" y="1449016"/>
        <a:ext cx="1349294" cy="877041"/>
      </dsp:txXfrm>
    </dsp:sp>
    <dsp:sp modelId="{EBFF0D83-1D26-47C8-967E-09FC57CCBEC4}">
      <dsp:nvSpPr>
        <dsp:cNvPr id="0" name=""/>
        <dsp:cNvSpPr/>
      </dsp:nvSpPr>
      <dsp:spPr>
        <a:xfrm>
          <a:off x="2326303" y="438765"/>
          <a:ext cx="2897543" cy="2897543"/>
        </a:xfrm>
        <a:custGeom>
          <a:avLst/>
          <a:gdLst/>
          <a:ahLst/>
          <a:cxnLst/>
          <a:rect l="0" t="0" r="0" b="0"/>
          <a:pathLst>
            <a:path>
              <a:moveTo>
                <a:pt x="2826213" y="1897765"/>
              </a:moveTo>
              <a:arcTo wR="1448771" hR="1448771" stAng="1083239" swAng="2625447"/>
            </a:path>
          </a:pathLst>
        </a:custGeom>
        <a:noFill/>
        <a:ln w="6350" cap="flat" cmpd="sng" algn="ctr">
          <a:solidFill>
            <a:srgbClr val="F261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A980F-4E22-4992-AF62-3EDA2A467F1C}">
      <dsp:nvSpPr>
        <dsp:cNvPr id="0" name=""/>
        <dsp:cNvSpPr/>
      </dsp:nvSpPr>
      <dsp:spPr>
        <a:xfrm>
          <a:off x="3100427" y="2897788"/>
          <a:ext cx="1349294" cy="877041"/>
        </a:xfrm>
        <a:prstGeom prst="roundRect">
          <a:avLst/>
        </a:prstGeom>
        <a:solidFill>
          <a:srgbClr val="54B9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Department of Economic Opportunity</a:t>
          </a:r>
          <a:endParaRPr lang="en-US" sz="1400" kern="1200" dirty="0"/>
        </a:p>
      </dsp:txBody>
      <dsp:txXfrm>
        <a:off x="3100427" y="2897788"/>
        <a:ext cx="1349294" cy="877041"/>
      </dsp:txXfrm>
    </dsp:sp>
    <dsp:sp modelId="{A6BFD7B9-6E57-4E58-9782-AC0E593CBAB4}">
      <dsp:nvSpPr>
        <dsp:cNvPr id="0" name=""/>
        <dsp:cNvSpPr/>
      </dsp:nvSpPr>
      <dsp:spPr>
        <a:xfrm>
          <a:off x="2326303" y="438765"/>
          <a:ext cx="2897543" cy="2897543"/>
        </a:xfrm>
        <a:custGeom>
          <a:avLst/>
          <a:gdLst/>
          <a:ahLst/>
          <a:cxnLst/>
          <a:rect l="0" t="0" r="0" b="0"/>
          <a:pathLst>
            <a:path>
              <a:moveTo>
                <a:pt x="764408" y="2725716"/>
              </a:moveTo>
              <a:arcTo wR="1448771" hR="1448771" stAng="7091314" swAng="2625447"/>
            </a:path>
          </a:pathLst>
        </a:custGeom>
        <a:noFill/>
        <a:ln w="6350" cap="flat" cmpd="sng" algn="ctr">
          <a:solidFill>
            <a:srgbClr val="F261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F0A4-5DB1-4B76-8CD5-8B4670B2BACD}">
      <dsp:nvSpPr>
        <dsp:cNvPr id="0" name=""/>
        <dsp:cNvSpPr/>
      </dsp:nvSpPr>
      <dsp:spPr>
        <a:xfrm>
          <a:off x="1651655" y="1449016"/>
          <a:ext cx="1349294" cy="877041"/>
        </a:xfrm>
        <a:prstGeom prst="roundRect">
          <a:avLst/>
        </a:prstGeom>
        <a:solidFill>
          <a:srgbClr val="54B94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Enterprise Florida</a:t>
          </a:r>
          <a:endParaRPr lang="en-US" sz="1400" kern="1200" dirty="0"/>
        </a:p>
      </dsp:txBody>
      <dsp:txXfrm>
        <a:off x="1651655" y="1449016"/>
        <a:ext cx="1349294" cy="877041"/>
      </dsp:txXfrm>
    </dsp:sp>
    <dsp:sp modelId="{D902782B-9A12-4BBF-B8D9-119CC1C638B4}">
      <dsp:nvSpPr>
        <dsp:cNvPr id="0" name=""/>
        <dsp:cNvSpPr/>
      </dsp:nvSpPr>
      <dsp:spPr>
        <a:xfrm>
          <a:off x="2326303" y="438765"/>
          <a:ext cx="2897543" cy="2897543"/>
        </a:xfrm>
        <a:custGeom>
          <a:avLst/>
          <a:gdLst/>
          <a:ahLst/>
          <a:cxnLst/>
          <a:rect l="0" t="0" r="0" b="0"/>
          <a:pathLst>
            <a:path>
              <a:moveTo>
                <a:pt x="71330" y="999778"/>
              </a:moveTo>
              <a:arcTo wR="1448771" hR="1448771" stAng="11883239" swAng="2625447"/>
            </a:path>
          </a:pathLst>
        </a:custGeom>
        <a:noFill/>
        <a:ln w="6350" cap="flat" cmpd="sng" algn="ctr">
          <a:solidFill>
            <a:srgbClr val="F2612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0.19381</cdr:x>
      <cdr:y>0.16611</cdr:y>
    </cdr:from>
    <cdr:to>
      <cdr:x>0.8423</cdr:x>
      <cdr:y>0.1951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2539" y="709614"/>
          <a:ext cx="4191000" cy="123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0.17684</cdr:x>
      <cdr:y>0.12556</cdr:y>
    </cdr:from>
    <cdr:to>
      <cdr:x>0.81176</cdr:x>
      <cdr:y>0.17622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335309" y="407232"/>
          <a:ext cx="4794245" cy="16430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F26122"/>
              </a:solidFill>
            </a:rPr>
            <a:t>Total Enrollment:  High School &amp; Middle School      </a:t>
          </a:r>
          <a:r>
            <a:rPr lang="en-US" sz="1000" b="1" dirty="0" smtClean="0">
              <a:solidFill>
                <a:srgbClr val="F26122"/>
              </a:solidFill>
            </a:rPr>
            <a:t>                                                 </a:t>
          </a:r>
          <a:r>
            <a:rPr lang="en-US" sz="1000" b="1" dirty="0" smtClean="0">
              <a:solidFill>
                <a:srgbClr val="54B948"/>
              </a:solidFill>
            </a:rPr>
            <a:t>Total </a:t>
          </a:r>
          <a:r>
            <a:rPr lang="en-US" sz="1000" b="1" dirty="0">
              <a:solidFill>
                <a:srgbClr val="54B948"/>
              </a:solidFill>
            </a:rPr>
            <a:t>Certifications Earned   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8BAA75CD-E4E3-49B3-AA6D-BA39FF97D793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462B6A78-3917-47F7-9926-A1D2AF2441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8075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27CCA021-4EF0-4167-B50A-1CF7052B8045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24D52AAB-8454-4A99-B373-CC556B7922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211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370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528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dirty="0" smtClean="0"/>
              <a:t>$25 for each student taught by a teacher who provided instruction in a course that led to the attainment of an industry certification on the 2014-15 Industry Certification Funding List with a weight of 0.1.</a:t>
            </a:r>
          </a:p>
          <a:p>
            <a:pPr lvl="1" eaLnBrk="1" hangingPunct="1"/>
            <a:r>
              <a:rPr lang="en-US" altLang="en-US" dirty="0" smtClean="0"/>
              <a:t>$50 for each student taught by a teacher who provided instruction in a course that led to the attainment of an industry certification on the 2014-15 Industry Certification Funding List with a weight of 0.2, 0.3, 0.5, or 1.0.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41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533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23F4-6AF6-4EFA-9F09-8DF34956128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737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1917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671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3884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sz="1100" dirty="0"/>
              <a:t>Open</a:t>
            </a:r>
            <a:r>
              <a:rPr lang="en-US" dirty="0"/>
              <a:t> Job Positions – Conference Board’s - Help Wanted Online; Private Sector Jobs - EOG’s release from 7/17/15; June’s Unemployment #’s available 7/17/15.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23F4-6AF6-4EFA-9F09-8DF3495612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644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sz="1100" dirty="0"/>
              <a:t>Open</a:t>
            </a:r>
            <a:r>
              <a:rPr lang="en-US" dirty="0"/>
              <a:t> Job Positions – Conference Board’s - Help Wanted Online data available 10/4; Private Sector Jobs - EOG’s website 11/20/15; October’s Preliminary State Unemployment Rate 11/20/15.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23F4-6AF6-4EFA-9F09-8DF34956128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907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F23F4-6AF6-4EFA-9F09-8DF3495612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584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52AAB-8454-4A99-B373-CC556B79225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692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Faceted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527996"/>
            <a:ext cx="8222226" cy="1453024"/>
          </a:xfrm>
        </p:spPr>
        <p:txBody>
          <a:bodyPr>
            <a:normAutofit/>
          </a:bodyPr>
          <a:lstStyle>
            <a:lvl1pPr marL="0" indent="0" algn="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  <a:t>PowerPoint Presentation</a:t>
            </a:r>
            <a:b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</a:br>
            <a: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487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Green Background">
    <p:bg>
      <p:bgPr>
        <a:solidFill>
          <a:srgbClr val="3EB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971" y="1496961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829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Blue Background with Logo Footer">
    <p:bg>
      <p:bgPr>
        <a:solidFill>
          <a:srgbClr val="00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5826466"/>
            <a:ext cx="9144001" cy="103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97" y="685800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789141" y="1710813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0" y="5921481"/>
            <a:ext cx="1893774" cy="84150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894479" y="6142177"/>
            <a:ext cx="2992581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rgbClr val="6A737B"/>
                </a:solidFill>
              </a:rPr>
              <a:t>careersourceflorida.com</a:t>
            </a:r>
            <a:endParaRPr lang="en-US" sz="2000" dirty="0" smtClean="0">
              <a:solidFill>
                <a:srgbClr val="0D76B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57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9627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71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7413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400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326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8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187449" y="2949575"/>
            <a:ext cx="7550970" cy="3347986"/>
          </a:xfrm>
        </p:spPr>
        <p:txBody>
          <a:bodyPr/>
          <a:lstStyle>
            <a:lvl1pPr>
              <a:defRPr sz="2400">
                <a:solidFill>
                  <a:srgbClr val="0D76BD"/>
                </a:solidFill>
              </a:defRPr>
            </a:lvl1pPr>
            <a:lvl2pPr>
              <a:defRPr>
                <a:solidFill>
                  <a:srgbClr val="0D76BD"/>
                </a:solidFill>
              </a:defRPr>
            </a:lvl2pPr>
            <a:lvl3pPr>
              <a:defRPr>
                <a:solidFill>
                  <a:srgbClr val="0D76BD"/>
                </a:solidFill>
              </a:defRPr>
            </a:lvl3pPr>
            <a:lvl4pPr>
              <a:defRPr>
                <a:solidFill>
                  <a:srgbClr val="0D76BD"/>
                </a:solidFill>
              </a:defRPr>
            </a:lvl4pPr>
            <a:lvl5pPr>
              <a:defRPr>
                <a:solidFill>
                  <a:srgbClr val="0D7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0359" y="1520825"/>
            <a:ext cx="8238060" cy="71355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>
                <a:solidFill>
                  <a:srgbClr val="0D76B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>
                <a:solidFill>
                  <a:srgbClr val="0D76BD"/>
                </a:solidFill>
                <a:latin typeface="+mn-lt"/>
              </a:rPr>
              <a:t>Presentation Title For This Slide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0564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Faceted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527996"/>
            <a:ext cx="8222226" cy="1453024"/>
          </a:xfrm>
        </p:spPr>
        <p:txBody>
          <a:bodyPr>
            <a:normAutofit/>
          </a:bodyPr>
          <a:lstStyle>
            <a:lvl1pPr marL="0" indent="0" algn="r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  <a:t>PowerPoint Presentation</a:t>
            </a:r>
            <a:b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</a:br>
            <a: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981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Faceted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37" y="241288"/>
            <a:ext cx="2045866" cy="9090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32" y="2522325"/>
            <a:ext cx="8279337" cy="1319999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rgbClr val="0D76BD"/>
                </a:solidFill>
              </a:defRPr>
            </a:lvl1pPr>
          </a:lstStyle>
          <a:p>
            <a:pPr lvl="0"/>
            <a:r>
              <a:rPr lang="en-US" dirty="0" smtClean="0"/>
              <a:t>PowerPoint 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783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Faceted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37" y="241288"/>
            <a:ext cx="2045866" cy="9090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2332" y="2522325"/>
            <a:ext cx="8279337" cy="1319999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rgbClr val="0D76BD"/>
                </a:solidFill>
              </a:defRPr>
            </a:lvl1pPr>
          </a:lstStyle>
          <a:p>
            <a:pPr lvl="0"/>
            <a:r>
              <a:rPr lang="en-US" dirty="0" smtClean="0"/>
              <a:t>PowerPoint 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292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 w/ tri-arrows ic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482" y="2061482"/>
            <a:ext cx="4796518" cy="47965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71714" y="3434342"/>
            <a:ext cx="6980112" cy="1626487"/>
          </a:xfrm>
        </p:spPr>
        <p:txBody>
          <a:bodyPr>
            <a:normAutofit/>
          </a:bodyPr>
          <a:lstStyle>
            <a:lvl1pPr marL="0" indent="0" algn="r">
              <a:buNone/>
              <a:defRPr sz="4400" b="1">
                <a:solidFill>
                  <a:srgbClr val="0D76BD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  <a:t>PowerPoint Presentation</a:t>
            </a:r>
            <a:b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</a:br>
            <a: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  <a:t>Title Goes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78" y="337702"/>
            <a:ext cx="2807813" cy="12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96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 w/ tri-arrows ic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0" y="1787072"/>
            <a:ext cx="5070928" cy="5070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801" y="480267"/>
            <a:ext cx="2321228" cy="10314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43074" y="3261600"/>
            <a:ext cx="6958474" cy="1461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D76BD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5397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887" y="1220532"/>
            <a:ext cx="8222226" cy="858991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D76BD"/>
                </a:solidFill>
              </a:defRPr>
            </a:lvl1pPr>
          </a:lstStyle>
          <a:p>
            <a:r>
              <a:rPr lang="en-US" dirty="0" smtClean="0"/>
              <a:t>Presentation title for this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24" y="241289"/>
            <a:ext cx="1723047" cy="76564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rgbClr val="0D76BD"/>
                </a:solidFill>
              </a:defRPr>
            </a:lvl1pPr>
            <a:lvl2pPr>
              <a:defRPr b="1">
                <a:solidFill>
                  <a:srgbClr val="0D76BD"/>
                </a:solidFill>
              </a:defRPr>
            </a:lvl2pPr>
            <a:lvl3pPr>
              <a:defRPr sz="2000" b="1">
                <a:solidFill>
                  <a:srgbClr val="0D76BD"/>
                </a:solidFill>
              </a:defRPr>
            </a:lvl3pPr>
            <a:lvl4pPr>
              <a:defRPr sz="2000" b="1">
                <a:solidFill>
                  <a:srgbClr val="0D76BD"/>
                </a:solidFill>
              </a:defRPr>
            </a:lvl4pPr>
            <a:lvl5pPr>
              <a:defRPr sz="2000" b="1">
                <a:solidFill>
                  <a:srgbClr val="0D7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7057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Background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36852"/>
          </a:xfrm>
          <a:prstGeom prst="rect">
            <a:avLst/>
          </a:prstGeom>
          <a:solidFill>
            <a:srgbClr val="005CA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91" y="5698748"/>
            <a:ext cx="1893774" cy="84150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1558"/>
            <a:ext cx="8229600" cy="69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Presentation Title For This Slide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1600200"/>
            <a:ext cx="7550970" cy="3775587"/>
          </a:xfrm>
        </p:spPr>
        <p:txBody>
          <a:bodyPr/>
          <a:lstStyle>
            <a:lvl1pPr>
              <a:defRPr sz="2800" b="1">
                <a:solidFill>
                  <a:srgbClr val="0D76BD"/>
                </a:solidFill>
              </a:defRPr>
            </a:lvl1pPr>
            <a:lvl2pPr>
              <a:defRPr b="1">
                <a:solidFill>
                  <a:srgbClr val="0D76BD"/>
                </a:solidFill>
              </a:defRPr>
            </a:lvl2pPr>
            <a:lvl3pPr>
              <a:defRPr sz="2000" b="1">
                <a:solidFill>
                  <a:srgbClr val="0D76BD"/>
                </a:solidFill>
              </a:defRPr>
            </a:lvl3pPr>
            <a:lvl4pPr>
              <a:defRPr sz="2000" b="1">
                <a:solidFill>
                  <a:srgbClr val="0D76BD"/>
                </a:solidFill>
              </a:defRPr>
            </a:lvl4pPr>
            <a:lvl5pPr>
              <a:defRPr sz="2000" b="1">
                <a:solidFill>
                  <a:srgbClr val="0D7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55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Background w/ tri-arrow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0" y="3816803"/>
            <a:ext cx="3041197" cy="3041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274" y="5551196"/>
            <a:ext cx="1893774" cy="8415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4264"/>
            <a:ext cx="8229600" cy="1143000"/>
          </a:xfrm>
        </p:spPr>
        <p:txBody>
          <a:bodyPr anchor="ctr"/>
          <a:lstStyle>
            <a:lvl2pPr marL="457200" indent="0" algn="ctr">
              <a:buNone/>
              <a:defRPr sz="2400" b="1">
                <a:solidFill>
                  <a:srgbClr val="6A737B"/>
                </a:solidFill>
              </a:defRPr>
            </a:lvl2pPr>
          </a:lstStyle>
          <a:p>
            <a:pPr lvl="1"/>
            <a:r>
              <a:rPr lang="en-US" sz="3600" cap="all" dirty="0" smtClean="0">
                <a:solidFill>
                  <a:srgbClr val="6A737B"/>
                </a:solidFill>
                <a:latin typeface="+mn-lt"/>
              </a:rPr>
              <a:t>Title For This Slide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172498" y="1909763"/>
            <a:ext cx="7514302" cy="3539766"/>
          </a:xfrm>
        </p:spPr>
        <p:txBody>
          <a:bodyPr/>
          <a:lstStyle>
            <a:lvl1pPr>
              <a:defRPr b="1">
                <a:solidFill>
                  <a:srgbClr val="6A737B"/>
                </a:solidFill>
              </a:defRPr>
            </a:lvl1pPr>
            <a:lvl2pPr>
              <a:defRPr b="1">
                <a:solidFill>
                  <a:srgbClr val="6A737B"/>
                </a:solidFill>
              </a:defRPr>
            </a:lvl2pPr>
            <a:lvl3pPr>
              <a:defRPr b="1">
                <a:solidFill>
                  <a:srgbClr val="6A737B"/>
                </a:solidFill>
              </a:defRPr>
            </a:lvl3pPr>
            <a:lvl4pPr>
              <a:defRPr sz="2000" b="1">
                <a:solidFill>
                  <a:srgbClr val="6A737B"/>
                </a:solidFill>
              </a:defRPr>
            </a:lvl4pPr>
            <a:lvl5pPr>
              <a:defRPr sz="2000" b="1">
                <a:solidFill>
                  <a:srgbClr val="6A737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995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Blue Background">
    <p:bg>
      <p:bgPr>
        <a:solidFill>
          <a:srgbClr val="00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971" y="1496961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70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Orange Background">
    <p:bg>
      <p:bgPr>
        <a:solidFill>
          <a:srgbClr val="F26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971" y="1496961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9895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Green Background">
    <p:bg>
      <p:bgPr>
        <a:solidFill>
          <a:srgbClr val="3EB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971" y="1496961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327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Blue Background with Logo Footer">
    <p:bg>
      <p:bgPr>
        <a:solidFill>
          <a:srgbClr val="00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5826466"/>
            <a:ext cx="9144001" cy="1031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A737B"/>
              </a:solidFill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5597" y="685800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789141" y="1710813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00" y="5921481"/>
            <a:ext cx="1893774" cy="84150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894479" y="6142177"/>
            <a:ext cx="2992581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rgbClr val="6A737B"/>
                </a:solidFill>
              </a:rPr>
              <a:t>careersourceflorida.com</a:t>
            </a:r>
            <a:endParaRPr lang="en-US" sz="2000" dirty="0" smtClean="0">
              <a:solidFill>
                <a:srgbClr val="0D76BD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701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 w/ tri-arrows ic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482" y="2061482"/>
            <a:ext cx="4796518" cy="479651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71714" y="3434342"/>
            <a:ext cx="6980112" cy="1626487"/>
          </a:xfrm>
        </p:spPr>
        <p:txBody>
          <a:bodyPr>
            <a:normAutofit/>
          </a:bodyPr>
          <a:lstStyle>
            <a:lvl1pPr marL="0" indent="0" algn="r">
              <a:buNone/>
              <a:defRPr sz="4400" b="1">
                <a:solidFill>
                  <a:srgbClr val="0D76BD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  <a:t>PowerPoint Presentation</a:t>
            </a:r>
            <a:b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</a:br>
            <a: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  <a:t>Title Goes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7878" y="337702"/>
            <a:ext cx="2807813" cy="124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1764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323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966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849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33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8835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4157-BB3F-44A6-BAA4-CA563D296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C47C5-90D9-451B-8988-A10257317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589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een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4_PowerPoint-SimpleGreenT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805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868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9247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05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Background w/ tri-arrows ic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0" y="1787072"/>
            <a:ext cx="5070928" cy="5070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4801" y="480267"/>
            <a:ext cx="2321228" cy="103144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43074" y="3261600"/>
            <a:ext cx="6958474" cy="1461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D76BD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0D76BD"/>
                </a:solidFill>
                <a:latin typeface="+mn-lt"/>
                <a:cs typeface="Helvetica"/>
              </a:rPr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4700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7362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365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9122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3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615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6294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456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8615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ue Faceted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ite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8" y="244669"/>
            <a:ext cx="2037443" cy="7622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4574" y="2527996"/>
            <a:ext cx="8222226" cy="1453024"/>
          </a:xfrm>
        </p:spPr>
        <p:txBody>
          <a:bodyPr>
            <a:normAutofit/>
          </a:bodyPr>
          <a:lstStyle>
            <a:lvl1pPr marL="0" indent="0" algn="r">
              <a:buNone/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  <a:t>PowerPoint Presentation</a:t>
            </a:r>
            <a:b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</a:br>
            <a:r>
              <a:rPr lang="en-US" dirty="0" smtClean="0">
                <a:solidFill>
                  <a:srgbClr val="FFFFFF"/>
                </a:solidFill>
                <a:latin typeface="+mn-lt"/>
                <a:cs typeface="Helvetica"/>
              </a:rPr>
              <a:t>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842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887" y="1220534"/>
            <a:ext cx="8222226" cy="858991"/>
          </a:xfrm>
        </p:spPr>
        <p:txBody>
          <a:bodyPr>
            <a:normAutofit/>
          </a:bodyPr>
          <a:lstStyle>
            <a:lvl1pPr algn="ctr">
              <a:defRPr sz="3000" b="1">
                <a:solidFill>
                  <a:srgbClr val="0D76BD"/>
                </a:solidFill>
              </a:defRPr>
            </a:lvl1pPr>
          </a:lstStyle>
          <a:p>
            <a:r>
              <a:rPr lang="en-US" dirty="0" smtClean="0"/>
              <a:t>Presentation title for this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24" y="241289"/>
            <a:ext cx="1723047" cy="76564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6"/>
            <a:ext cx="7550970" cy="3775587"/>
          </a:xfrm>
        </p:spPr>
        <p:txBody>
          <a:bodyPr/>
          <a:lstStyle>
            <a:lvl1pPr>
              <a:defRPr sz="2100" b="1">
                <a:solidFill>
                  <a:srgbClr val="0D76BD"/>
                </a:solidFill>
              </a:defRPr>
            </a:lvl1pPr>
            <a:lvl2pPr>
              <a:defRPr b="1">
                <a:solidFill>
                  <a:srgbClr val="0D76BD"/>
                </a:solidFill>
              </a:defRPr>
            </a:lvl2pPr>
            <a:lvl3pPr>
              <a:defRPr sz="1500" b="1">
                <a:solidFill>
                  <a:srgbClr val="0D76BD"/>
                </a:solidFill>
              </a:defRPr>
            </a:lvl3pPr>
            <a:lvl4pPr>
              <a:defRPr sz="1500" b="1">
                <a:solidFill>
                  <a:srgbClr val="0D76BD"/>
                </a:solidFill>
              </a:defRPr>
            </a:lvl4pPr>
            <a:lvl5pPr>
              <a:defRPr sz="1500" b="1">
                <a:solidFill>
                  <a:srgbClr val="0D7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669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887" y="1220532"/>
            <a:ext cx="8222226" cy="858991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D76BD"/>
                </a:solidFill>
              </a:defRPr>
            </a:lvl1pPr>
          </a:lstStyle>
          <a:p>
            <a:r>
              <a:rPr lang="en-US" dirty="0" smtClean="0"/>
              <a:t>Presentation title for this slide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24" y="241289"/>
            <a:ext cx="1723047" cy="76564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rgbClr val="0D76BD"/>
                </a:solidFill>
              </a:defRPr>
            </a:lvl1pPr>
            <a:lvl2pPr>
              <a:defRPr b="1">
                <a:solidFill>
                  <a:srgbClr val="0D76BD"/>
                </a:solidFill>
              </a:defRPr>
            </a:lvl2pPr>
            <a:lvl3pPr>
              <a:defRPr sz="2000" b="1">
                <a:solidFill>
                  <a:srgbClr val="0D76BD"/>
                </a:solidFill>
              </a:defRPr>
            </a:lvl3pPr>
            <a:lvl4pPr>
              <a:defRPr sz="2000" b="1">
                <a:solidFill>
                  <a:srgbClr val="0D76BD"/>
                </a:solidFill>
              </a:defRPr>
            </a:lvl4pPr>
            <a:lvl5pPr>
              <a:defRPr sz="2000" b="1">
                <a:solidFill>
                  <a:srgbClr val="0D7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3162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p backgrn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467" y="0"/>
            <a:ext cx="9169401" cy="2506133"/>
          </a:xfrm>
          <a:prstGeom prst="rect">
            <a:avLst/>
          </a:prstGeom>
        </p:spPr>
      </p:pic>
      <p:pic>
        <p:nvPicPr>
          <p:cNvPr id="2" name="Picture 1" descr="Career sourc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525" y="5727377"/>
            <a:ext cx="1998142" cy="892503"/>
          </a:xfrm>
          <a:prstGeom prst="rect">
            <a:avLst/>
          </a:prstGeom>
        </p:spPr>
      </p:pic>
      <p:pic>
        <p:nvPicPr>
          <p:cNvPr id="13" name="Picture 12" descr="fl flex horiz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92"/>
          <a:stretch/>
        </p:blipFill>
        <p:spPr>
          <a:xfrm>
            <a:off x="6854105" y="5511765"/>
            <a:ext cx="2124456" cy="127744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31335" y="3225800"/>
            <a:ext cx="6604000" cy="239606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3F433C"/>
                </a:solidFill>
                <a:latin typeface="+mj-lt"/>
              </a:defRPr>
            </a:lvl1pPr>
            <a:lvl2pPr>
              <a:defRPr sz="1600">
                <a:solidFill>
                  <a:srgbClr val="3F433C"/>
                </a:solidFill>
              </a:defRPr>
            </a:lvl2pPr>
            <a:lvl3pPr>
              <a:defRPr sz="1600">
                <a:solidFill>
                  <a:srgbClr val="3F433C"/>
                </a:solidFill>
              </a:defRPr>
            </a:lvl3pPr>
            <a:lvl4pPr>
              <a:defRPr sz="1600">
                <a:solidFill>
                  <a:srgbClr val="3F433C"/>
                </a:solidFill>
              </a:defRPr>
            </a:lvl4pPr>
            <a:lvl5pPr>
              <a:defRPr sz="1600">
                <a:solidFill>
                  <a:srgbClr val="3F43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89000" y="2074864"/>
            <a:ext cx="6688138" cy="53287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3F433C"/>
                </a:solidFill>
                <a:latin typeface="+mj-lt"/>
              </a:defRPr>
            </a:lvl1pPr>
            <a:lvl2pPr marL="457200" indent="0">
              <a:buNone/>
              <a:defRPr sz="2400">
                <a:latin typeface="+mj-lt"/>
              </a:defRPr>
            </a:lvl2pPr>
            <a:lvl3pPr marL="914400" indent="0">
              <a:buNone/>
              <a:defRPr sz="2400">
                <a:latin typeface="+mj-lt"/>
              </a:defRPr>
            </a:lvl3pPr>
            <a:lvl4pPr marL="1371600" indent="0">
              <a:buNone/>
              <a:defRPr sz="2400">
                <a:latin typeface="+mj-lt"/>
              </a:defRPr>
            </a:lvl4pPr>
            <a:lvl5pPr marL="1828800" indent="0"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889000" y="2608263"/>
            <a:ext cx="6535738" cy="46513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F433C"/>
                </a:solidFill>
              </a:defRPr>
            </a:lvl1pPr>
            <a:lvl2pPr marL="457200" indent="0">
              <a:buNone/>
              <a:defRPr sz="1600">
                <a:solidFill>
                  <a:srgbClr val="3F433C"/>
                </a:solidFill>
              </a:defRPr>
            </a:lvl2pPr>
            <a:lvl3pPr marL="914400" indent="0">
              <a:buNone/>
              <a:defRPr sz="1600">
                <a:solidFill>
                  <a:srgbClr val="3F433C"/>
                </a:solidFill>
              </a:defRPr>
            </a:lvl3pPr>
            <a:lvl4pPr marL="1371600" indent="0">
              <a:buNone/>
              <a:defRPr sz="1600">
                <a:solidFill>
                  <a:srgbClr val="3F433C"/>
                </a:solidFill>
              </a:defRPr>
            </a:lvl4pPr>
            <a:lvl5pPr marL="1828800" indent="0">
              <a:buNone/>
              <a:defRPr sz="1600">
                <a:solidFill>
                  <a:srgbClr val="3F433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51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Background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936852"/>
          </a:xfrm>
          <a:prstGeom prst="rect">
            <a:avLst/>
          </a:prstGeom>
          <a:solidFill>
            <a:srgbClr val="005CA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91" y="5698748"/>
            <a:ext cx="1893774" cy="84150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81558"/>
            <a:ext cx="8229600" cy="6920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sz="3600" dirty="0" smtClean="0">
                <a:solidFill>
                  <a:schemeClr val="bg1"/>
                </a:solidFill>
                <a:latin typeface="+mn-lt"/>
              </a:rPr>
              <a:t>Presentation Title For This Slide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1600200"/>
            <a:ext cx="7550970" cy="3775587"/>
          </a:xfrm>
        </p:spPr>
        <p:txBody>
          <a:bodyPr/>
          <a:lstStyle>
            <a:lvl1pPr>
              <a:defRPr sz="2800" b="1">
                <a:solidFill>
                  <a:srgbClr val="0D76BD"/>
                </a:solidFill>
              </a:defRPr>
            </a:lvl1pPr>
            <a:lvl2pPr>
              <a:defRPr b="1">
                <a:solidFill>
                  <a:srgbClr val="0D76BD"/>
                </a:solidFill>
              </a:defRPr>
            </a:lvl2pPr>
            <a:lvl3pPr>
              <a:defRPr sz="2000" b="1">
                <a:solidFill>
                  <a:srgbClr val="0D76BD"/>
                </a:solidFill>
              </a:defRPr>
            </a:lvl3pPr>
            <a:lvl4pPr>
              <a:defRPr sz="2000" b="1">
                <a:solidFill>
                  <a:srgbClr val="0D76BD"/>
                </a:solidFill>
              </a:defRPr>
            </a:lvl4pPr>
            <a:lvl5pPr>
              <a:defRPr sz="2000" b="1">
                <a:solidFill>
                  <a:srgbClr val="0D7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4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Background w/ tri-arrow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0" y="3816803"/>
            <a:ext cx="3041197" cy="3041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2274" y="5551196"/>
            <a:ext cx="1893774" cy="84150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24264"/>
            <a:ext cx="8229600" cy="1143000"/>
          </a:xfrm>
        </p:spPr>
        <p:txBody>
          <a:bodyPr anchor="ctr"/>
          <a:lstStyle>
            <a:lvl2pPr marL="457200" indent="0" algn="ctr">
              <a:buNone/>
              <a:defRPr sz="2400" b="1">
                <a:solidFill>
                  <a:srgbClr val="6A737B"/>
                </a:solidFill>
              </a:defRPr>
            </a:lvl2pPr>
          </a:lstStyle>
          <a:p>
            <a:pPr lvl="1"/>
            <a:r>
              <a:rPr lang="en-US" sz="3600" cap="all" dirty="0" smtClean="0">
                <a:solidFill>
                  <a:srgbClr val="6A737B"/>
                </a:solidFill>
                <a:latin typeface="+mn-lt"/>
              </a:rPr>
              <a:t>Title For This Slide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1172498" y="1909763"/>
            <a:ext cx="7514302" cy="3539766"/>
          </a:xfrm>
        </p:spPr>
        <p:txBody>
          <a:bodyPr/>
          <a:lstStyle>
            <a:lvl1pPr>
              <a:defRPr b="1">
                <a:solidFill>
                  <a:srgbClr val="6A737B"/>
                </a:solidFill>
              </a:defRPr>
            </a:lvl1pPr>
            <a:lvl2pPr>
              <a:defRPr b="1">
                <a:solidFill>
                  <a:srgbClr val="6A737B"/>
                </a:solidFill>
              </a:defRPr>
            </a:lvl2pPr>
            <a:lvl3pPr>
              <a:defRPr b="1">
                <a:solidFill>
                  <a:srgbClr val="6A737B"/>
                </a:solidFill>
              </a:defRPr>
            </a:lvl3pPr>
            <a:lvl4pPr>
              <a:defRPr sz="2000" b="1">
                <a:solidFill>
                  <a:srgbClr val="6A737B"/>
                </a:solidFill>
              </a:defRPr>
            </a:lvl4pPr>
            <a:lvl5pPr>
              <a:defRPr sz="2000" b="1">
                <a:solidFill>
                  <a:srgbClr val="6A737B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02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Blue Background">
    <p:bg>
      <p:bgPr>
        <a:solidFill>
          <a:srgbClr val="00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971" y="1496961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38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Orange Background">
    <p:bg>
      <p:bgPr>
        <a:solidFill>
          <a:srgbClr val="F261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-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627" y="244669"/>
            <a:ext cx="2037443" cy="762260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2971" y="1496961"/>
            <a:ext cx="8238059" cy="75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521974"/>
            <a:ext cx="7550970" cy="37755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806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4157-BB3F-44A6-BAA4-CA563D296E61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47C5-90D9-451B-8988-A10257317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740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62" r:id="rId2"/>
    <p:sldLayoutId id="2147483676" r:id="rId3"/>
    <p:sldLayoutId id="2147483674" r:id="rId4"/>
    <p:sldLayoutId id="2147483679" r:id="rId5"/>
    <p:sldLayoutId id="2147483677" r:id="rId6"/>
    <p:sldLayoutId id="2147483675" r:id="rId7"/>
    <p:sldLayoutId id="2147483664" r:id="rId8"/>
    <p:sldLayoutId id="2147483672" r:id="rId9"/>
    <p:sldLayoutId id="2147483673" r:id="rId10"/>
    <p:sldLayoutId id="2147483680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745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C4157-BB3F-44A6-BAA4-CA563D296E6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C47C5-90D9-451B-8988-A10257317F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32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D694A-0AE6-4233-BCD6-DD15471F28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0567-C20F-4496-BF3F-87E76C3AF7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107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4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Vbkx4oUb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3600" dirty="0" smtClean="0"/>
              <a:t>CareerSource Florida Overview</a:t>
            </a:r>
          </a:p>
          <a:p>
            <a:r>
              <a:rPr lang="en-US" sz="8000" dirty="0" smtClean="0"/>
              <a:t>Dehryl McCall</a:t>
            </a:r>
          </a:p>
          <a:p>
            <a:r>
              <a:rPr lang="en-US" sz="8000" i="1" dirty="0" smtClean="0"/>
              <a:t>Director, </a:t>
            </a:r>
            <a:r>
              <a:rPr lang="en-US" sz="8000" i="1" dirty="0"/>
              <a:t>Business and Workforce Development</a:t>
            </a:r>
          </a:p>
          <a:p>
            <a:r>
              <a:rPr lang="en-US" sz="8000" dirty="0" smtClean="0"/>
              <a:t>December 1, 2015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0887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100" dirty="0" smtClean="0">
                <a:solidFill>
                  <a:srgbClr val="0D76BD"/>
                </a:solidFill>
                <a:cs typeface="Arial" panose="020B0604020202020204" pitchFamily="34" charset="0"/>
              </a:rPr>
              <a:t>Expanding Business Engagement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D76BD"/>
                </a:solidFill>
                <a:cs typeface="Arial" panose="020B0604020202020204" pitchFamily="34" charset="0"/>
              </a:rPr>
              <a:t>Professional Development Tool Kit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D76BD"/>
                </a:solidFill>
                <a:cs typeface="Arial" panose="020B0604020202020204" pitchFamily="34" charset="0"/>
              </a:rPr>
              <a:t>Customer Relationship Management – Salesforce.com </a:t>
            </a:r>
          </a:p>
          <a:p>
            <a:pPr lvl="1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cs typeface="Arial" panose="020B0604020202020204" pitchFamily="34" charset="0"/>
              </a:rPr>
              <a:t>CareerSource Florida Network Performance Incentives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25797"/>
            <a:ext cx="8222226" cy="8589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54B948"/>
                </a:solidFill>
                <a:cs typeface="Arial" panose="020B0604020202020204" pitchFamily="34" charset="0"/>
              </a:rPr>
              <a:t>Actions Taken</a:t>
            </a:r>
          </a:p>
        </p:txBody>
      </p:sp>
    </p:spTree>
    <p:extLst>
      <p:ext uri="{BB962C8B-B14F-4D97-AF65-F5344CB8AC3E}">
        <p14:creationId xmlns:p14="http://schemas.microsoft.com/office/powerpoint/2010/main" xmlns="" val="40062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2202" y="38173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2400" dirty="0" smtClean="0">
              <a:solidFill>
                <a:srgbClr val="0D76BD"/>
              </a:solidFill>
              <a:latin typeface="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26278" y="175483"/>
            <a:ext cx="5645603" cy="6813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rgbClr val="6A737B"/>
                </a:solidFill>
                <a:cs typeface="Arial" pitchFamily="34" charset="0"/>
              </a:rPr>
              <a:t>Expanding Business Engagement</a:t>
            </a:r>
            <a:endParaRPr lang="en-US" sz="2600" b="1" cap="all" dirty="0">
              <a:solidFill>
                <a:srgbClr val="6A737B"/>
              </a:solidFill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4247059" y="693182"/>
            <a:ext cx="4896928" cy="429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>
                <a:solidFill>
                  <a:srgbClr val="6A737B"/>
                </a:solidFill>
                <a:latin typeface="+mj-lt"/>
                <a:cs typeface="Arial" pitchFamily="34" charset="0"/>
              </a:rPr>
              <a:t>July 1, 2014 – June 30, 2015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12" y="4997009"/>
            <a:ext cx="665376" cy="66537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 rot="10800000" flipH="1" flipV="1">
            <a:off x="944266" y="3608440"/>
            <a:ext cx="2286000" cy="2286000"/>
          </a:xfrm>
          <a:prstGeom prst="round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0272" y="3714396"/>
            <a:ext cx="227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High-Value Services Provided to Businesses</a:t>
            </a:r>
            <a:endParaRPr lang="en-US" sz="1400" b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1104" y="4349684"/>
            <a:ext cx="225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236,015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 rot="10800000" flipH="1" flipV="1">
            <a:off x="5925144" y="3624776"/>
            <a:ext cx="2286000" cy="2286000"/>
          </a:xfrm>
          <a:prstGeom prst="roundRect">
            <a:avLst/>
          </a:prstGeom>
          <a:noFill/>
          <a:ln w="38100">
            <a:solidFill>
              <a:srgbClr val="F26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53096" y="3729136"/>
            <a:ext cx="2291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Seekers Placed with CareerSource Florida Network Assistance</a:t>
            </a:r>
            <a:endParaRPr lang="en-US" sz="1400" b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53096" y="4349840"/>
            <a:ext cx="225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445,437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568" y="5061997"/>
            <a:ext cx="667512" cy="6675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21476" y="6063627"/>
            <a:ext cx="7299063" cy="694198"/>
            <a:chOff x="1504950" y="6017342"/>
            <a:chExt cx="6048375" cy="694198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4181" y="6043521"/>
              <a:ext cx="667512" cy="667512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 rot="10800000" flipH="1" flipV="1">
              <a:off x="1504950" y="6017342"/>
              <a:ext cx="6048375" cy="694198"/>
            </a:xfrm>
            <a:prstGeom prst="roundRect">
              <a:avLst/>
            </a:prstGeom>
            <a:noFill/>
            <a:ln w="38100">
              <a:solidFill>
                <a:srgbClr val="6A73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78713" y="6046540"/>
              <a:ext cx="1899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6A73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Private-Sector Jobs Created Since </a:t>
              </a:r>
              <a:r>
                <a:rPr lang="en-US" sz="1400" b="1" dirty="0">
                  <a:solidFill>
                    <a:srgbClr val="6A73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Dec. 2010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3060" y="6099534"/>
              <a:ext cx="1851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 smtClean="0">
                  <a:solidFill>
                    <a:srgbClr val="54B948"/>
                  </a:solidFill>
                  <a:latin typeface="Arial" pitchFamily="34" charset="0"/>
                  <a:cs typeface="Arial" pitchFamily="34" charset="0"/>
                </a:rPr>
                <a:t>896,900</a:t>
              </a:r>
              <a:endParaRPr lang="en-US" sz="2800" b="1" dirty="0">
                <a:solidFill>
                  <a:srgbClr val="54B94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 rot="10800000" flipH="1" flipV="1">
            <a:off x="5944854" y="1125024"/>
            <a:ext cx="2286000" cy="2286000"/>
          </a:xfrm>
          <a:prstGeom prst="roundRect">
            <a:avLst/>
          </a:prstGeom>
          <a:noFill/>
          <a:ln w="38100">
            <a:solidFill>
              <a:srgbClr val="F26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69512" y="1235035"/>
            <a:ext cx="22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Job Positions</a:t>
            </a:r>
          </a:p>
          <a:p>
            <a:r>
              <a:rPr lang="en-US" sz="1000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(June)</a:t>
            </a:r>
            <a:endParaRPr lang="en-US" sz="1000" i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86788" y="1836292"/>
            <a:ext cx="223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273,134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84345" y="2307926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42799" y="2307926"/>
            <a:ext cx="0" cy="100763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2534" y="2462753"/>
            <a:ext cx="117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 (Florida)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9926" y="2467106"/>
            <a:ext cx="122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 (National)</a:t>
            </a:r>
            <a:endParaRPr lang="en-US" sz="1000" b="1" i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71864" y="2808800"/>
            <a:ext cx="7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5.3%   </a:t>
            </a:r>
            <a:r>
              <a:rPr lang="en-US" sz="800" i="1" dirty="0" smtClean="0">
                <a:solidFill>
                  <a:srgbClr val="6A737B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sz="800" i="1" dirty="0">
              <a:solidFill>
                <a:srgbClr val="6A737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528900"/>
            <a:ext cx="667512" cy="66751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 rot="10800000" flipH="1" flipV="1">
            <a:off x="3414480" y="1135646"/>
            <a:ext cx="2286000" cy="2286000"/>
          </a:xfrm>
          <a:prstGeom prst="roundRect">
            <a:avLst/>
          </a:prstGeom>
          <a:noFill/>
          <a:ln w="38100">
            <a:solidFill>
              <a:srgbClr val="0D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1331" y="1237650"/>
            <a:ext cx="22835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Response Training Grants Awarded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74232" y="1836292"/>
            <a:ext cx="222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$11,680,980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5642" y="2461816"/>
            <a:ext cx="80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</a:p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</a:p>
          <a:p>
            <a:pPr algn="r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7,469</a:t>
            </a:r>
            <a:endParaRPr lang="en-US" sz="12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457525" y="2307225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 rot="10800000" flipH="1" flipV="1">
            <a:off x="3434115" y="3618788"/>
            <a:ext cx="2286000" cy="2286000"/>
          </a:xfrm>
          <a:prstGeom prst="roundRect">
            <a:avLst/>
          </a:prstGeom>
          <a:noFill/>
          <a:ln w="38100">
            <a:solidFill>
              <a:srgbClr val="0D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60473" y="3721429"/>
            <a:ext cx="2286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Incumbent Worker Training Grants Awarded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57525" y="4350803"/>
            <a:ext cx="22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$3,142,886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1" y="4937102"/>
            <a:ext cx="96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</a:p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</a:p>
          <a:p>
            <a:pPr algn="r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7,148</a:t>
            </a:r>
            <a:endParaRPr lang="en-US" sz="12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481075" y="4822626"/>
            <a:ext cx="2194561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5049180"/>
            <a:ext cx="667512" cy="6675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10800000" flipH="1" flipV="1">
            <a:off x="932234" y="1122875"/>
            <a:ext cx="2286000" cy="2286000"/>
          </a:xfrm>
          <a:prstGeom prst="round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820" y="1234111"/>
            <a:ext cx="225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Served Statewide</a:t>
            </a:r>
            <a:endParaRPr lang="en-US" sz="1400" b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6228" y="1836292"/>
            <a:ext cx="226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124,336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882920" y="2460945"/>
            <a:ext cx="117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increase of </a:t>
            </a:r>
            <a:r>
              <a:rPr lang="en-US" sz="1200" b="1" i="1" dirty="0" smtClean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23,034 </a:t>
            </a:r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last year</a:t>
            </a:r>
            <a:endParaRPr lang="en-US" sz="1000" b="1" i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900731" y="4937126"/>
            <a:ext cx="1161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increase of </a:t>
            </a:r>
            <a:r>
              <a:rPr lang="en-US" sz="1200" b="1" i="1" dirty="0" smtClean="0">
                <a:solidFill>
                  <a:srgbClr val="54B9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58,665 </a:t>
            </a:r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</a:p>
          <a:p>
            <a:pPr algn="r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year</a:t>
            </a:r>
            <a:endParaRPr lang="en-US" sz="1000" b="1" i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270" y="2564068"/>
            <a:ext cx="731520" cy="73152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6784" y="5058644"/>
            <a:ext cx="667512" cy="6675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144" y="5058365"/>
            <a:ext cx="667512" cy="667512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979647" y="2308554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970275" y="4822626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91875" y="4822626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215534" y="2812866"/>
            <a:ext cx="8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5.5%   </a:t>
            </a:r>
            <a:r>
              <a:rPr lang="en-US" sz="800" i="1" dirty="0" smtClean="0">
                <a:solidFill>
                  <a:srgbClr val="6A737B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sz="800" i="1" dirty="0">
              <a:solidFill>
                <a:srgbClr val="6A737B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99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2202" y="38173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defTabSz="457200"/>
            <a:endParaRPr lang="en-US" sz="2400" dirty="0" smtClean="0">
              <a:solidFill>
                <a:srgbClr val="0D76BD"/>
              </a:solidFill>
              <a:latin typeface="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26278" y="175483"/>
            <a:ext cx="5645603" cy="6813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6A737B"/>
                </a:solidFill>
                <a:cs typeface="Arial" pitchFamily="34" charset="0"/>
              </a:rPr>
              <a:t>Expanding Business Engagement</a:t>
            </a:r>
            <a:endParaRPr lang="en-US" sz="2800" b="1" cap="all" dirty="0">
              <a:solidFill>
                <a:srgbClr val="6A737B"/>
              </a:solidFill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2"/>
          </p:nvPr>
        </p:nvSpPr>
        <p:spPr>
          <a:xfrm>
            <a:off x="3910652" y="684553"/>
            <a:ext cx="5250602" cy="3485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i="1" dirty="0" smtClean="0">
                <a:solidFill>
                  <a:srgbClr val="6A737B"/>
                </a:solidFill>
                <a:latin typeface="+mj-lt"/>
                <a:cs typeface="Arial" pitchFamily="34" charset="0"/>
              </a:rPr>
              <a:t>July 1, 2015 </a:t>
            </a:r>
            <a:r>
              <a:rPr lang="en-US" sz="1800" i="1" dirty="0">
                <a:solidFill>
                  <a:srgbClr val="6A737B"/>
                </a:solidFill>
                <a:latin typeface="+mj-lt"/>
                <a:cs typeface="Arial" pitchFamily="34" charset="0"/>
              </a:rPr>
              <a:t>– </a:t>
            </a:r>
            <a:r>
              <a:rPr lang="en-US" sz="1800" i="1" dirty="0" smtClean="0">
                <a:solidFill>
                  <a:srgbClr val="6A737B"/>
                </a:solidFill>
                <a:latin typeface="+mj-lt"/>
                <a:cs typeface="Arial" pitchFamily="34" charset="0"/>
              </a:rPr>
              <a:t>October 31, </a:t>
            </a:r>
            <a:r>
              <a:rPr lang="en-US" sz="1800" i="1" dirty="0">
                <a:solidFill>
                  <a:srgbClr val="6A737B"/>
                </a:solidFill>
                <a:latin typeface="+mj-lt"/>
                <a:cs typeface="Arial" pitchFamily="34" charset="0"/>
              </a:rPr>
              <a:t>2015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612" y="4997009"/>
            <a:ext cx="665376" cy="665376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 rot="10800000" flipH="1" flipV="1">
            <a:off x="944266" y="3608440"/>
            <a:ext cx="2286000" cy="2286000"/>
          </a:xfrm>
          <a:prstGeom prst="round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0272" y="3714396"/>
            <a:ext cx="2272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High-Value Services Provided to Businesses</a:t>
            </a:r>
            <a:endParaRPr lang="en-US" sz="1400" b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71104" y="4349684"/>
            <a:ext cx="225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63,476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 rot="10800000" flipH="1" flipV="1">
            <a:off x="5925144" y="3624776"/>
            <a:ext cx="2286000" cy="2286000"/>
          </a:xfrm>
          <a:prstGeom prst="roundRect">
            <a:avLst/>
          </a:prstGeom>
          <a:noFill/>
          <a:ln w="38100">
            <a:solidFill>
              <a:srgbClr val="F26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53096" y="3729136"/>
            <a:ext cx="2291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Seekers Placed with CareerSource Florida Network Assistance</a:t>
            </a:r>
            <a:endParaRPr lang="en-US" sz="1400" b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53096" y="4349840"/>
            <a:ext cx="2252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150,035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9568" y="5061997"/>
            <a:ext cx="667512" cy="66751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21476" y="6063627"/>
            <a:ext cx="7299063" cy="694198"/>
            <a:chOff x="1504950" y="6017342"/>
            <a:chExt cx="6048375" cy="694198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4181" y="6043521"/>
              <a:ext cx="667512" cy="667512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 rot="10800000" flipH="1" flipV="1">
              <a:off x="1504950" y="6017342"/>
              <a:ext cx="6048375" cy="694198"/>
            </a:xfrm>
            <a:prstGeom prst="roundRect">
              <a:avLst/>
            </a:prstGeom>
            <a:noFill/>
            <a:ln w="38100">
              <a:solidFill>
                <a:srgbClr val="6A73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478713" y="6046540"/>
              <a:ext cx="18998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1400" b="1" dirty="0" smtClean="0">
                  <a:solidFill>
                    <a:srgbClr val="6A73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Private-Sector Jobs Created Since </a:t>
              </a:r>
              <a:r>
                <a:rPr lang="en-US" sz="1400" b="1" dirty="0">
                  <a:solidFill>
                    <a:srgbClr val="6A73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Dec. 2010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43060" y="6099534"/>
              <a:ext cx="1851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en-US" sz="2800" b="1" dirty="0" smtClean="0">
                  <a:solidFill>
                    <a:srgbClr val="54B948"/>
                  </a:solidFill>
                  <a:latin typeface="Arial" pitchFamily="34" charset="0"/>
                  <a:cs typeface="Arial" pitchFamily="34" charset="0"/>
                </a:rPr>
                <a:t>978,800</a:t>
              </a:r>
              <a:endParaRPr lang="en-US" sz="2800" b="1" dirty="0">
                <a:solidFill>
                  <a:srgbClr val="54B948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 rot="10800000" flipH="1" flipV="1">
            <a:off x="5944854" y="1125024"/>
            <a:ext cx="2286000" cy="2286000"/>
          </a:xfrm>
          <a:prstGeom prst="roundRect">
            <a:avLst/>
          </a:prstGeom>
          <a:noFill/>
          <a:ln w="38100">
            <a:solidFill>
              <a:srgbClr val="F26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69512" y="1235035"/>
            <a:ext cx="224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Job Positions</a:t>
            </a:r>
          </a:p>
          <a:p>
            <a:pPr defTabSz="457200"/>
            <a:r>
              <a:rPr lang="en-US" sz="1000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(October)</a:t>
            </a:r>
            <a:endParaRPr lang="en-US" sz="1000" i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86788" y="1836292"/>
            <a:ext cx="223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280,258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984345" y="2307926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042799" y="2307926"/>
            <a:ext cx="0" cy="100763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2534" y="2462753"/>
            <a:ext cx="1178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 (Florida)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999926" y="2467106"/>
            <a:ext cx="122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Rate (National)</a:t>
            </a:r>
            <a:endParaRPr lang="en-US" sz="1000" b="1" i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71864" y="2808800"/>
            <a:ext cx="74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5.0%   </a:t>
            </a:r>
            <a:r>
              <a:rPr lang="en-US" sz="800" i="1" dirty="0" smtClean="0">
                <a:solidFill>
                  <a:srgbClr val="6A737B"/>
                </a:solidFill>
                <a:latin typeface="Arial" pitchFamily="34" charset="0"/>
                <a:cs typeface="Arial" pitchFamily="34" charset="0"/>
              </a:rPr>
              <a:t>October</a:t>
            </a:r>
            <a:endParaRPr lang="en-US" sz="800" i="1" dirty="0">
              <a:solidFill>
                <a:srgbClr val="6A737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528900"/>
            <a:ext cx="667512" cy="66751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 rot="10800000" flipH="1" flipV="1">
            <a:off x="3414480" y="1135646"/>
            <a:ext cx="2286000" cy="2286000"/>
          </a:xfrm>
          <a:prstGeom prst="roundRect">
            <a:avLst/>
          </a:prstGeom>
          <a:noFill/>
          <a:ln w="38100">
            <a:solidFill>
              <a:srgbClr val="0D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1331" y="1237650"/>
            <a:ext cx="228351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err="1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FloridaFlex</a:t>
            </a:r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b="1" dirty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Grants Awarded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74232" y="1836292"/>
            <a:ext cx="222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$9,455,624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5642" y="2461816"/>
            <a:ext cx="802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</a:p>
          <a:p>
            <a:pPr algn="r" defTabSz="457200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</a:p>
          <a:p>
            <a:pPr algn="r" defTabSz="457200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5482</a:t>
            </a:r>
            <a:endParaRPr lang="en-US" sz="12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3457525" y="2307225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 rot="10800000" flipH="1" flipV="1">
            <a:off x="3434115" y="3618788"/>
            <a:ext cx="2286000" cy="2286000"/>
          </a:xfrm>
          <a:prstGeom prst="roundRect">
            <a:avLst/>
          </a:prstGeom>
          <a:noFill/>
          <a:ln w="38100">
            <a:solidFill>
              <a:srgbClr val="0D76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460473" y="3721429"/>
            <a:ext cx="2286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Incumbent Worker Training Grants Awarded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57525" y="4350803"/>
            <a:ext cx="22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$606,965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1" y="4937102"/>
            <a:ext cx="96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</a:t>
            </a:r>
          </a:p>
          <a:p>
            <a:pPr algn="r" defTabSz="457200"/>
            <a:r>
              <a:rPr lang="en-US" sz="1000" b="1" i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Trainees</a:t>
            </a:r>
          </a:p>
          <a:p>
            <a:pPr algn="r" defTabSz="457200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1207</a:t>
            </a:r>
            <a:endParaRPr lang="en-US" sz="12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481075" y="4822626"/>
            <a:ext cx="2194561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5049180"/>
            <a:ext cx="667512" cy="66751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 rot="10800000" flipH="1" flipV="1">
            <a:off x="932234" y="1122875"/>
            <a:ext cx="2286000" cy="2286000"/>
          </a:xfrm>
          <a:prstGeom prst="roundRect">
            <a:avLst/>
          </a:prstGeom>
          <a:noFill/>
          <a:ln w="38100">
            <a:solidFill>
              <a:srgbClr val="54B9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820" y="1234111"/>
            <a:ext cx="225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400" b="1" dirty="0" smtClean="0">
                <a:solidFill>
                  <a:srgbClr val="6A7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 Served Statewide</a:t>
            </a:r>
            <a:endParaRPr lang="en-US" sz="1400" b="1" dirty="0">
              <a:solidFill>
                <a:srgbClr val="6A7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46228" y="1836292"/>
            <a:ext cx="226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36,799</a:t>
            </a:r>
            <a:endParaRPr lang="en-US" sz="2800" b="1" dirty="0">
              <a:solidFill>
                <a:srgbClr val="54B94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270" y="2564068"/>
            <a:ext cx="731520" cy="73152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6784" y="5058644"/>
            <a:ext cx="667512" cy="667512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144" y="5058365"/>
            <a:ext cx="667512" cy="667512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979647" y="2308554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970275" y="4822626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991875" y="4822626"/>
            <a:ext cx="2194560" cy="0"/>
          </a:xfrm>
          <a:prstGeom prst="line">
            <a:avLst/>
          </a:prstGeom>
          <a:ln>
            <a:solidFill>
              <a:srgbClr val="6A737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215534" y="2812866"/>
            <a:ext cx="823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200" b="1" dirty="0" smtClean="0">
                <a:solidFill>
                  <a:srgbClr val="54B948"/>
                </a:solidFill>
                <a:latin typeface="Arial" pitchFamily="34" charset="0"/>
                <a:cs typeface="Arial" pitchFamily="34" charset="0"/>
              </a:rPr>
              <a:t>5.1%   </a:t>
            </a:r>
            <a:r>
              <a:rPr lang="en-US" sz="800" i="1" dirty="0" smtClean="0">
                <a:solidFill>
                  <a:srgbClr val="6A737B"/>
                </a:solidFill>
                <a:latin typeface="Arial" pitchFamily="34" charset="0"/>
                <a:cs typeface="Arial" pitchFamily="34" charset="0"/>
              </a:rPr>
              <a:t>October</a:t>
            </a:r>
            <a:endParaRPr lang="en-US" sz="800" i="1" dirty="0">
              <a:solidFill>
                <a:srgbClr val="6A737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824" y="241289"/>
            <a:ext cx="1723047" cy="7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8011" y="1637211"/>
            <a:ext cx="1105989" cy="2819789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US" sz="2400" dirty="0" smtClean="0">
              <a:solidFill>
                <a:srgbClr val="0D76BD"/>
              </a:solidFill>
              <a:latin typeface="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033452"/>
            <a:ext cx="9144000" cy="836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D76B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Economic Development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678" y="5355082"/>
            <a:ext cx="1227437" cy="731520"/>
          </a:xfrm>
          <a:prstGeom prst="rect">
            <a:avLst/>
          </a:prstGeom>
        </p:spPr>
      </p:pic>
      <p:pic>
        <p:nvPicPr>
          <p:cNvPr id="12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754" y="2017310"/>
            <a:ext cx="5634446" cy="28172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1706013"/>
            <a:ext cx="6858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latin typeface="Helvetica" panose="020B0604020202020204" pitchFamily="34" charset="0"/>
                <a:cs typeface="Helvetica" panose="020B0604020202020204" pitchFamily="34" charset="0"/>
              </a:rPr>
              <a:t>Supporting Florida’s Target Industries Through Customized Training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2536" y="5420400"/>
            <a:ext cx="2868209" cy="4929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774" y="4882051"/>
            <a:ext cx="2022665" cy="1516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0418" y="5425112"/>
            <a:ext cx="1704475" cy="720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7234" y="4965405"/>
            <a:ext cx="8621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916"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Partners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8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1264" y="2587925"/>
            <a:ext cx="6604000" cy="3088256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Nationally recognized program awarding $12 million in grants annually</a:t>
            </a:r>
          </a:p>
          <a:p>
            <a:pPr marL="285750" indent="-285750"/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Supports high wage, high growth industries including manufacturing, </a:t>
            </a:r>
            <a:r>
              <a:rPr lang="en-US" sz="2000" b="1" dirty="0" smtClean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finance </a:t>
            </a:r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</a:t>
            </a:r>
            <a:r>
              <a:rPr lang="en-US" sz="2000" b="1" dirty="0" smtClean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insurance</a:t>
            </a:r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professional services</a:t>
            </a:r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wholesale trade</a:t>
            </a:r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transportation </a:t>
            </a:r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&amp; </a:t>
            </a:r>
            <a:r>
              <a:rPr lang="en-US" sz="2000" b="1" dirty="0" smtClean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warehousing</a:t>
            </a:r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and </a:t>
            </a:r>
            <a:r>
              <a:rPr lang="en-US" sz="2000" b="1" dirty="0" smtClean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information technology </a:t>
            </a:r>
            <a:endParaRPr lang="en-US" sz="2000" b="1" dirty="0">
              <a:solidFill>
                <a:srgbClr val="0D76B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/>
            <a:r>
              <a:rPr lang="en-US" sz="2000" b="1" dirty="0">
                <a:solidFill>
                  <a:srgbClr val="0D76B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Flexible, business-driven grants cover training expenses after jobs have been created and training has occurred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89000" y="1131880"/>
            <a:ext cx="6688138" cy="53287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FloridaFlex</a:t>
            </a:r>
            <a:endParaRPr lang="en-US" sz="4000" b="1" dirty="0">
              <a:solidFill>
                <a:srgbClr val="54B94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89000" y="1987165"/>
            <a:ext cx="6535738" cy="465137"/>
          </a:xfrm>
        </p:spPr>
        <p:txBody>
          <a:bodyPr/>
          <a:lstStyle/>
          <a:p>
            <a:pPr algn="ctr"/>
            <a:r>
              <a:rPr lang="en-US" sz="2000" b="1" i="1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Formerly known as Quick Response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1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34264"/>
            <a:ext cx="8222226" cy="858991"/>
          </a:xfrm>
        </p:spPr>
        <p:txBody>
          <a:bodyPr/>
          <a:lstStyle/>
          <a:p>
            <a:r>
              <a:rPr lang="en-US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Incumbent Worker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28781" y="2521974"/>
            <a:ext cx="7550970" cy="3775587"/>
          </a:xfrm>
        </p:spPr>
        <p:txBody>
          <a:bodyPr>
            <a:normAutofit fontScale="85000" lnSpcReduction="10000"/>
          </a:bodyPr>
          <a:lstStyle/>
          <a:p>
            <a:pPr marL="257175" indent="-171450">
              <a:lnSpc>
                <a:spcPct val="120000"/>
              </a:lnSpc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Federally funded training grant program for existing businesses (at least one full-time employee)</a:t>
            </a:r>
          </a:p>
          <a:p>
            <a:pPr marL="257175" indent="-171450">
              <a:lnSpc>
                <a:spcPct val="1200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Customer-driven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program; businesses may use public, private or in-house training providers</a:t>
            </a:r>
          </a:p>
          <a:p>
            <a:pPr marL="257175" indent="-171450">
              <a:lnSpc>
                <a:spcPct val="120000"/>
              </a:lnSpc>
            </a:pP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Small business-focused: priority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funding given to businesses in qualified target industries with 25 or fewer employees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9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25799"/>
            <a:ext cx="8222226" cy="858991"/>
          </a:xfrm>
        </p:spPr>
        <p:txBody>
          <a:bodyPr/>
          <a:lstStyle/>
          <a:p>
            <a:r>
              <a:rPr lang="en-US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Incumbent Worker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Flexible to meet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businesses’ needs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selects training provider </a:t>
            </a:r>
          </a:p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can have up to 12 months to train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Approved training costs reimbursed directly to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Business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contracts with CareerSource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Florida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36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0887" y="1264511"/>
            <a:ext cx="8222226" cy="858991"/>
          </a:xfrm>
        </p:spPr>
        <p:txBody>
          <a:bodyPr>
            <a:normAutofit fontScale="90000"/>
          </a:bodyPr>
          <a:lstStyle/>
          <a:p>
            <a:pPr lvl="0"/>
            <a:r>
              <a:rPr lang="en-US" sz="4400" dirty="0" smtClean="0">
                <a:solidFill>
                  <a:srgbClr val="54B948"/>
                </a:solidFill>
                <a:ea typeface="+mn-ea"/>
                <a:cs typeface="Arial" panose="020B0604020202020204" pitchFamily="34" charset="0"/>
              </a:rPr>
              <a:t>Looking Forward</a:t>
            </a:r>
            <a:r>
              <a:rPr lang="en-US" sz="3600" dirty="0">
                <a:solidFill>
                  <a:srgbClr val="54B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rgbClr val="54B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796515" y="2125537"/>
            <a:ext cx="7550970" cy="456846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D76BD"/>
                </a:solidFill>
                <a:cs typeface="Arial" panose="020B0604020202020204" pitchFamily="34" charset="0"/>
              </a:rPr>
              <a:t>Sector </a:t>
            </a:r>
            <a:r>
              <a:rPr lang="en-US" dirty="0" smtClean="0">
                <a:solidFill>
                  <a:srgbClr val="0D76BD"/>
                </a:solidFill>
                <a:cs typeface="Arial" panose="020B0604020202020204" pitchFamily="34" charset="0"/>
              </a:rPr>
              <a:t>Strategies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Collecting </a:t>
            </a:r>
            <a:r>
              <a:rPr lang="en-US" sz="1800" dirty="0">
                <a:solidFill>
                  <a:srgbClr val="0D76BD"/>
                </a:solidFill>
                <a:cs typeface="Arial" panose="020B0604020202020204" pitchFamily="34" charset="0"/>
              </a:rPr>
              <a:t>business intelligence </a:t>
            </a:r>
            <a:endParaRPr lang="en-US" sz="1800" dirty="0"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Proactively </a:t>
            </a:r>
            <a:r>
              <a:rPr lang="en-US" sz="1800" dirty="0">
                <a:solidFill>
                  <a:srgbClr val="0D76BD"/>
                </a:solidFill>
                <a:cs typeface="Arial" panose="020B0604020202020204" pitchFamily="34" charset="0"/>
              </a:rPr>
              <a:t>developing solutions that meet the needs of multiple </a:t>
            </a: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companies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State level: </a:t>
            </a:r>
            <a:r>
              <a:rPr lang="en-US" sz="1800" dirty="0" smtClean="0">
                <a:cs typeface="Arial" panose="020B0604020202020204" pitchFamily="34" charset="0"/>
              </a:rPr>
              <a:t>s</a:t>
            </a: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upportive policies </a:t>
            </a:r>
            <a:r>
              <a:rPr lang="en-US" sz="1800" dirty="0">
                <a:solidFill>
                  <a:srgbClr val="0D76BD"/>
                </a:solidFill>
                <a:cs typeface="Arial" panose="020B0604020202020204" pitchFamily="34" charset="0"/>
              </a:rPr>
              <a:t>&amp; </a:t>
            </a: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investments </a:t>
            </a:r>
            <a:r>
              <a:rPr lang="en-US" sz="1800" dirty="0">
                <a:solidFill>
                  <a:srgbClr val="0D76BD"/>
                </a:solidFill>
                <a:cs typeface="Arial" panose="020B0604020202020204" pitchFamily="34" charset="0"/>
              </a:rPr>
              <a:t>to support local sector </a:t>
            </a: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partnerships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Local level</a:t>
            </a:r>
            <a:r>
              <a:rPr lang="en-US" sz="1800" dirty="0">
                <a:solidFill>
                  <a:srgbClr val="0D76BD"/>
                </a:solidFill>
                <a:cs typeface="Arial" panose="020B0604020202020204" pitchFamily="34" charset="0"/>
              </a:rPr>
              <a:t>:  multiple partner engagement / employer-driven / focus on workforce needs in regional labor market / talent </a:t>
            </a:r>
            <a:r>
              <a:rPr lang="en-US" sz="1800" dirty="0" smtClean="0">
                <a:solidFill>
                  <a:srgbClr val="0D76BD"/>
                </a:solidFill>
                <a:cs typeface="Arial" panose="020B0604020202020204" pitchFamily="34" charset="0"/>
              </a:rPr>
              <a:t>pipeline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Building a Skilled Workforce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Opportunities</a:t>
            </a:r>
            <a:endParaRPr lang="en-US" sz="2800" dirty="0">
              <a:solidFill>
                <a:srgbClr val="0D76B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71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25797"/>
            <a:ext cx="8222226" cy="858991"/>
          </a:xfrm>
        </p:spPr>
        <p:txBody>
          <a:bodyPr/>
          <a:lstStyle/>
          <a:p>
            <a:r>
              <a:rPr lang="en-US" dirty="0">
                <a:solidFill>
                  <a:srgbClr val="54B948"/>
                </a:solidFill>
              </a:rPr>
              <a:t>Sector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Healthcare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Florida Healthcare Workforce Leadership Council</a:t>
            </a:r>
          </a:p>
          <a:p>
            <a:r>
              <a:rPr lang="en-US" dirty="0" smtClean="0"/>
              <a:t>Advanced </a:t>
            </a:r>
            <a:r>
              <a:rPr lang="en-US" dirty="0"/>
              <a:t>Manufacturing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Florida Advanced Manufacturing Workforce Leadership Council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2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448" y="1399955"/>
            <a:ext cx="6417273" cy="64424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Florida </a:t>
            </a:r>
            <a:r>
              <a:rPr lang="en-US" sz="40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Workforce Healthcare </a:t>
            </a:r>
            <a:r>
              <a:rPr lang="en-US" sz="4000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1268" y="2471375"/>
            <a:ext cx="3388260" cy="34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32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309020"/>
            <a:ext cx="8222226" cy="85899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Florida’s Economic Development Structure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796925" y="2522538"/>
          <a:ext cx="7550150" cy="3775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3052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0887" y="1093534"/>
            <a:ext cx="8222226" cy="858991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Regional Manufacturing Associations &amp; TRADE Colleges</a:t>
            </a:r>
            <a:endParaRPr lang="en-US" sz="23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5417" y="2079523"/>
            <a:ext cx="4793165" cy="4649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08" y="2079522"/>
            <a:ext cx="6969702" cy="4649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557" y="2603862"/>
            <a:ext cx="2579987" cy="349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36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2066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51198"/>
            <a:ext cx="8222226" cy="858991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Treasure Coast Manufacturing Job Fair</a:t>
            </a:r>
            <a:endParaRPr lang="en-US" sz="3400" dirty="0">
              <a:solidFill>
                <a:srgbClr val="54B94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694" y="1981659"/>
            <a:ext cx="3703503" cy="4800839"/>
          </a:xfrm>
        </p:spPr>
      </p:pic>
    </p:spTree>
    <p:extLst>
      <p:ext uri="{BB962C8B-B14F-4D97-AF65-F5344CB8AC3E}">
        <p14:creationId xmlns:p14="http://schemas.microsoft.com/office/powerpoint/2010/main" xmlns="" val="14062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932666"/>
            <a:ext cx="8222226" cy="158139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54B948"/>
                </a:solidFill>
              </a:rPr>
              <a:t>How </a:t>
            </a:r>
            <a:r>
              <a:rPr lang="en-US" dirty="0" smtClean="0">
                <a:solidFill>
                  <a:srgbClr val="54B948"/>
                </a:solidFill>
              </a:rPr>
              <a:t>do we work with </a:t>
            </a:r>
            <a:r>
              <a:rPr lang="en-US" dirty="0">
                <a:solidFill>
                  <a:srgbClr val="54B948"/>
                </a:solidFill>
              </a:rPr>
              <a:t>educators to </a:t>
            </a:r>
            <a:r>
              <a:rPr lang="en-US" dirty="0" smtClean="0">
                <a:solidFill>
                  <a:srgbClr val="54B948"/>
                </a:solidFill>
              </a:rPr>
              <a:t>build </a:t>
            </a:r>
            <a:r>
              <a:rPr lang="en-US" dirty="0">
                <a:solidFill>
                  <a:srgbClr val="54B948"/>
                </a:solidFill>
              </a:rPr>
              <a:t>a skilled workforce?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8017" y="3112316"/>
            <a:ext cx="7875096" cy="28926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Sector Strategies</a:t>
            </a:r>
          </a:p>
          <a:p>
            <a:r>
              <a:rPr lang="en-US" dirty="0"/>
              <a:t>Career and Professional Education Act (CAPE)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81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201" y="1194244"/>
            <a:ext cx="8222226" cy="64424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54B948"/>
                </a:solidFill>
                <a:latin typeface="Helvetica" panose="00000400000000000000" pitchFamily="2" charset="0"/>
              </a:rPr>
              <a:t>CAPE Academy Enrollment &amp; Certifications Earned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2677442303"/>
              </p:ext>
            </p:extLst>
          </p:nvPr>
        </p:nvGraphicFramePr>
        <p:xfrm>
          <a:off x="796528" y="2055595"/>
          <a:ext cx="7550944" cy="324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79370" y="5430679"/>
          <a:ext cx="7141946" cy="570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1946"/>
              </a:tblGrid>
              <a:tr h="37290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 smtClean="0">
                          <a:effectLst/>
                          <a:latin typeface="Helvetica" panose="00000400000000000000" pitchFamily="2" charset="0"/>
                        </a:rPr>
                        <a:t>*Source:  Florida Department of Education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u="none" strike="noStrike" dirty="0" smtClean="0">
                          <a:effectLst/>
                          <a:latin typeface="Helvetica" panose="00000400000000000000" pitchFamily="2" charset="0"/>
                        </a:rPr>
                        <a:t>Unduplicated </a:t>
                      </a:r>
                      <a:r>
                        <a:rPr lang="en-US" sz="600" u="none" strike="noStrike" dirty="0">
                          <a:effectLst/>
                          <a:latin typeface="Helvetica" panose="00000400000000000000" pitchFamily="2" charset="0"/>
                        </a:rPr>
                        <a:t>count of high school students enrolled in at least one CAPE academy based on final Survey 5 data reported as of </a:t>
                      </a:r>
                      <a:r>
                        <a:rPr lang="en-US" sz="600" u="none" strike="noStrike" dirty="0" smtClean="0">
                          <a:effectLst/>
                          <a:latin typeface="Helvetica" panose="00000400000000000000" pitchFamily="2" charset="0"/>
                        </a:rPr>
                        <a:t>2-28-14 (Source:  EIAS)</a:t>
                      </a:r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u="none" strike="noStrike" dirty="0" smtClean="0">
                          <a:effectLst/>
                          <a:latin typeface="Helvetica" panose="00000400000000000000" pitchFamily="2" charset="0"/>
                        </a:rPr>
                        <a:t>**Preliminary data as of December 2014</a:t>
                      </a:r>
                      <a:endParaRPr lang="en-US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320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87" y="1158215"/>
            <a:ext cx="8222226" cy="64424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panose="00000400000000000000" pitchFamily="2" charset="0"/>
              </a:rPr>
              <a:t/>
            </a:r>
            <a:br>
              <a:rPr lang="en-US" dirty="0" smtClean="0">
                <a:latin typeface="Helvetica" panose="00000400000000000000" pitchFamily="2" charset="0"/>
              </a:rPr>
            </a:br>
            <a:r>
              <a:rPr lang="en-US" dirty="0" smtClean="0">
                <a:solidFill>
                  <a:srgbClr val="54B948"/>
                </a:solidFill>
                <a:latin typeface="Helvetica" panose="00000400000000000000" pitchFamily="2" charset="0"/>
              </a:rPr>
              <a:t>Registered High School Career and Professional Academies</a:t>
            </a:r>
            <a:endParaRPr lang="en-US" dirty="0">
              <a:solidFill>
                <a:srgbClr val="54B948"/>
              </a:solidFill>
              <a:latin typeface="Helvetica" panose="000004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4249825099"/>
              </p:ext>
            </p:extLst>
          </p:nvPr>
        </p:nvGraphicFramePr>
        <p:xfrm>
          <a:off x="637712" y="2698621"/>
          <a:ext cx="7550944" cy="283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193800" y="5522119"/>
          <a:ext cx="7219616" cy="478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9616"/>
              </a:tblGrid>
              <a:tr h="281464">
                <a:tc>
                  <a:txBody>
                    <a:bodyPr/>
                    <a:lstStyle/>
                    <a:p>
                      <a:pPr algn="l" fontAlgn="b"/>
                      <a:endParaRPr lang="en-US" sz="600" u="none" strike="noStrike" dirty="0" smtClean="0">
                        <a:effectLst/>
                        <a:latin typeface="Helvetica" panose="00000400000000000000" pitchFamily="2" charset="0"/>
                      </a:endParaRPr>
                    </a:p>
                    <a:p>
                      <a:pPr algn="l" fontAlgn="b"/>
                      <a:r>
                        <a:rPr lang="en-US" sz="600" u="none" strike="noStrike" dirty="0" smtClean="0">
                          <a:effectLst/>
                          <a:latin typeface="Helvetica" panose="00000400000000000000" pitchFamily="2" charset="0"/>
                        </a:rPr>
                        <a:t>Source:  Florida Department of Education</a:t>
                      </a:r>
                    </a:p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</a:tr>
              <a:tr h="9858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0000400000000000000" pitchFamily="2" charset="0"/>
                      </a:endParaRPr>
                    </a:p>
                  </a:txBody>
                  <a:tcPr marL="7144" marR="7144" marT="7144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873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38" y="1216936"/>
            <a:ext cx="8034910" cy="98682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54B948"/>
                </a:solidFill>
                <a:latin typeface="Helvetica" panose="00000400000000000000" pitchFamily="2" charset="0"/>
              </a:rPr>
              <a:t>Alignment with Target &amp; Infrastructure Industries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xmlns="" val="570462388"/>
              </p:ext>
            </p:extLst>
          </p:nvPr>
        </p:nvGraphicFramePr>
        <p:xfrm>
          <a:off x="757599" y="2313181"/>
          <a:ext cx="7550944" cy="283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50638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25799"/>
            <a:ext cx="8222226" cy="858991"/>
          </a:xfrm>
        </p:spPr>
        <p:txBody>
          <a:bodyPr/>
          <a:lstStyle/>
          <a:p>
            <a:r>
              <a:rPr lang="en-US" dirty="0" smtClean="0">
                <a:solidFill>
                  <a:srgbClr val="54B948"/>
                </a:solidFill>
              </a:rPr>
              <a:t>Cross-regional Work</a:t>
            </a:r>
            <a:endParaRPr lang="en-US" dirty="0">
              <a:solidFill>
                <a:srgbClr val="54B948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2788539"/>
            <a:ext cx="4876800" cy="3243072"/>
          </a:xfrm>
        </p:spPr>
      </p:pic>
    </p:spTree>
    <p:extLst>
      <p:ext uri="{BB962C8B-B14F-4D97-AF65-F5344CB8AC3E}">
        <p14:creationId xmlns:p14="http://schemas.microsoft.com/office/powerpoint/2010/main" xmlns="" val="37082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CareerSource Florida Network </a:t>
            </a:r>
          </a:p>
          <a:p>
            <a:pPr algn="ctr" fontAlgn="auto"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Business Services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658" y="2926036"/>
            <a:ext cx="143268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9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876202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54B948"/>
                </a:solidFill>
              </a:rPr>
              <a:t>Questions?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72498" y="2596551"/>
            <a:ext cx="7514302" cy="285297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D76BD"/>
                </a:solidFill>
              </a:rPr>
              <a:t>Dehryl McCall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D76BD"/>
                </a:solidFill>
              </a:rPr>
              <a:t>850-921-1124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D76BD"/>
                </a:solidFill>
              </a:rPr>
              <a:t>dmccall@careersourceflorida.com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6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25795"/>
            <a:ext cx="8222226" cy="858991"/>
          </a:xfrm>
        </p:spPr>
        <p:txBody>
          <a:bodyPr/>
          <a:lstStyle/>
          <a:p>
            <a:r>
              <a:rPr lang="en-US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We Are &amp; 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CareerSource Florida is the business-led policy and investment board for workforce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development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We design and invest in strategies to address critical statewide workforce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needs 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We oversee a statewide network of career development professionals who work directly with Florida employers to help them find, develop and keep talented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employees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solidFill>
                <a:srgbClr val="FAA63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44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 txBox="1">
            <a:spLocks/>
          </p:cNvSpPr>
          <p:nvPr/>
        </p:nvSpPr>
        <p:spPr>
          <a:xfrm>
            <a:off x="190121" y="1986073"/>
            <a:ext cx="3506411" cy="6626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>
                <a:solidFill>
                  <a:srgbClr val="F89C27"/>
                </a:solidFill>
                <a:latin typeface="+mj-lt"/>
                <a:cs typeface="Arial" panose="020B0604020202020204" pitchFamily="34" charset="0"/>
              </a:rPr>
              <a:t>24 Local Workforce Development Boards</a:t>
            </a:r>
            <a:endParaRPr lang="en-US" sz="2000" b="1" dirty="0">
              <a:solidFill>
                <a:srgbClr val="F89C27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6581" y="2534973"/>
            <a:ext cx="4381613" cy="4165618"/>
          </a:xfrm>
          <a:prstGeom prst="rect">
            <a:avLst/>
          </a:prstGeom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4323830" y="1986073"/>
            <a:ext cx="4499571" cy="35052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F89C27"/>
                </a:solidFill>
                <a:latin typeface="+mj-lt"/>
                <a:cs typeface="Arial" panose="020B0604020202020204" pitchFamily="34" charset="0"/>
              </a:rPr>
              <a:t>100+ Career Centers</a:t>
            </a:r>
            <a:endParaRPr lang="en-US" sz="2400" b="1" dirty="0">
              <a:solidFill>
                <a:srgbClr val="F89C27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2197" y="1280362"/>
            <a:ext cx="8222226" cy="8589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Florida Network</a:t>
            </a:r>
            <a:br>
              <a:rPr lang="en-US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588" y="2662816"/>
            <a:ext cx="5201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Escarosa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Escambia, Santa Rosa </a:t>
            </a: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Okaloosa Walton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Okaloosa, Walton 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Chipola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Calhoun, Holmes, Jackson, Liberty, Washington</a:t>
            </a:r>
          </a:p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Gulf Coast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Bay, Gulf, Franklin</a:t>
            </a: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Capital Region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Gadsden, Leon, Wakulla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North Florida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Hamilton, Lafayette, Madison, Suwannee, Taylor</a:t>
            </a:r>
          </a:p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Florida Crown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Columbia, Dixie, Gilchrist, Union</a:t>
            </a: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Northeast Florida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Baker, Clay, Duval, Nassau, Putnam, St. Johns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North Central Florida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Alachua, Bradford</a:t>
            </a:r>
          </a:p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Citrus Levy Marion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Citrus, Levy, Marion</a:t>
            </a: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Flagler Volusia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Flagler, Volusia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Central Florida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Orange, Osceola, Seminole, Lake, Sumter</a:t>
            </a:r>
          </a:p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Brevard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Brevard</a:t>
            </a: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Pinellas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Pinellas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Tampa Bay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Hillsborough</a:t>
            </a:r>
          </a:p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Pasco Hernando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Pasco, Hernando</a:t>
            </a: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Polk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Polk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Suncoast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Manatee, Sarasota</a:t>
            </a:r>
          </a:p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Heartland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DeSoto, Hardee, </a:t>
            </a:r>
            <a:r>
              <a:rPr lang="en-US" sz="1100" dirty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Highlands, Okeechobee</a:t>
            </a:r>
            <a:endParaRPr lang="en-US" sz="1100" dirty="0" smtClean="0">
              <a:solidFill>
                <a:srgbClr val="6A73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Research Coast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Indian River, Martin, St. Lucie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Palm Beach County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Palm Beach</a:t>
            </a:r>
          </a:p>
          <a:p>
            <a:r>
              <a:rPr lang="en-US" sz="1100" dirty="0" smtClean="0">
                <a:solidFill>
                  <a:srgbClr val="16A0D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Broward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Broward</a:t>
            </a:r>
          </a:p>
          <a:p>
            <a:r>
              <a:rPr lang="en-US" sz="11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South Florida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Miami-Dade, Monroe</a:t>
            </a:r>
          </a:p>
          <a:p>
            <a:r>
              <a:rPr lang="en-US" sz="1100" dirty="0" smtClean="0">
                <a:solidFill>
                  <a:srgbClr val="F261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CareerSource Southwest Florida </a:t>
            </a:r>
            <a:r>
              <a:rPr lang="en-US" sz="1100" dirty="0" smtClean="0">
                <a:solidFill>
                  <a:srgbClr val="6A737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| Charlotte, Collier, Glades, Hendry, Lee</a:t>
            </a:r>
            <a:endParaRPr lang="en-US" sz="1100" dirty="0">
              <a:solidFill>
                <a:srgbClr val="6A737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4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25795"/>
            <a:ext cx="8222226" cy="858991"/>
          </a:xfrm>
        </p:spPr>
        <p:txBody>
          <a:bodyPr/>
          <a:lstStyle/>
          <a:p>
            <a:r>
              <a:rPr lang="en-US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Business Services</a:t>
            </a:r>
            <a:endParaRPr lang="en-US" dirty="0">
              <a:solidFill>
                <a:srgbClr val="54B94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24" y="1875987"/>
            <a:ext cx="4547992" cy="4421782"/>
          </a:xfrm>
          <a:prstGeom prst="rect">
            <a:avLst/>
          </a:prstGeom>
        </p:spPr>
      </p:pic>
      <p:sp>
        <p:nvSpPr>
          <p:cNvPr id="5" name="Content Placeholder 10"/>
          <p:cNvSpPr txBox="1">
            <a:spLocks/>
          </p:cNvSpPr>
          <p:nvPr/>
        </p:nvSpPr>
        <p:spPr>
          <a:xfrm>
            <a:off x="5260033" y="5697740"/>
            <a:ext cx="3011192" cy="4812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0D76BD"/>
                </a:solidFill>
                <a:latin typeface="+mj-lt"/>
                <a:cs typeface="Arial" panose="020B0604020202020204" pitchFamily="34" charset="0"/>
              </a:rPr>
              <a:t>EmployFlorida.com</a:t>
            </a:r>
            <a:endParaRPr lang="en-US" sz="2400" b="1" dirty="0">
              <a:solidFill>
                <a:srgbClr val="0D76BD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002454" y="2219914"/>
            <a:ext cx="3420329" cy="3426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203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025798"/>
            <a:ext cx="8222226" cy="858991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St. Lucie County </a:t>
            </a:r>
            <a:r>
              <a:rPr lang="en-US" sz="4000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n-US" sz="4000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conomy</a:t>
            </a:r>
            <a:endParaRPr lang="en-US" sz="4000" dirty="0">
              <a:solidFill>
                <a:srgbClr val="54B94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CareerSource Research Coast  region (Indian River, Martin, and St. Lucie counties) has a labor force of 258,800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Major industries that gained jobs over the year: trade, transportation, and utilities (+1,400 jobs); education and health services (+1,100 jobs); leisure and hospitality (+1,000 jobs)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Annual employment growth in St. Lucie metro area:  information (+7.7%); leisure and hospitality (+4.9%); education and health services (+4.7%); trade, transportation, and utilities (+3.8%)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Annual employment growth in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Sebastian-Vero Beach metro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area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information 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(+16.7%); manufacturing (+9.5%); trade</a:t>
            </a:r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, transportation, and utilities (+</a:t>
            </a:r>
            <a:r>
              <a:rPr lang="en-US" sz="1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3.1%)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6756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1212065"/>
            <a:ext cx="8222226" cy="102771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CareerSource Florida’s </a:t>
            </a:r>
            <a:r>
              <a:rPr lang="en-US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 </a:t>
            </a:r>
            <a:r>
              <a:rPr lang="en-US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US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dirty="0" smtClean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US" dirty="0">
                <a:solidFill>
                  <a:srgbClr val="54B94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Business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business engagement </a:t>
            </a:r>
            <a:r>
              <a:rPr lang="en-US" dirty="0" smtClean="0"/>
              <a:t>is </a:t>
            </a:r>
            <a:r>
              <a:rPr lang="en-US" dirty="0"/>
              <a:t>critical</a:t>
            </a:r>
          </a:p>
          <a:p>
            <a:r>
              <a:rPr lang="en-US" dirty="0"/>
              <a:t>Looking Back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Key findings / external &amp; internal research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Actions taken</a:t>
            </a:r>
          </a:p>
          <a:p>
            <a:r>
              <a:rPr lang="en-US" dirty="0"/>
              <a:t>Looking Forward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Sector strategy approach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Building a skilled workforce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12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887" y="981448"/>
            <a:ext cx="8222226" cy="94489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54B948"/>
                </a:solidFill>
              </a:rPr>
              <a:t>Business Engagement is Critical</a:t>
            </a:r>
            <a:endParaRPr lang="en-US" dirty="0">
              <a:solidFill>
                <a:srgbClr val="54B94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Area Development </a:t>
            </a:r>
            <a:r>
              <a:rPr lang="en-US" dirty="0" smtClean="0"/>
              <a:t>Corporate Executive Survey </a:t>
            </a:r>
            <a:r>
              <a:rPr lang="en-US" dirty="0"/>
              <a:t>2014 – Key </a:t>
            </a:r>
            <a:r>
              <a:rPr lang="en-US" dirty="0" smtClean="0"/>
              <a:t>Location Decisions</a:t>
            </a:r>
            <a:endParaRPr lang="en-US" dirty="0"/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/>
              <a:t>EFI Competitiveness Study – 2012 </a:t>
            </a:r>
            <a:r>
              <a:rPr lang="en-US" dirty="0" smtClean="0"/>
              <a:t>&amp; 2014</a:t>
            </a:r>
            <a:endParaRPr lang="en-US" dirty="0"/>
          </a:p>
          <a:p>
            <a:pPr lvl="1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IEDC – 2015 Membership Survey Results &amp; </a:t>
            </a:r>
            <a:r>
              <a:rPr lang="en-US" dirty="0"/>
              <a:t>Priorities – Talent </a:t>
            </a:r>
            <a:r>
              <a:rPr lang="en-US" dirty="0" smtClean="0"/>
              <a:t>No.1 issue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6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0887" y="1298379"/>
            <a:ext cx="8222226" cy="858991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54B948"/>
                </a:solidFill>
                <a:cs typeface="Arial" panose="020B0604020202020204" pitchFamily="34" charset="0"/>
              </a:rPr>
              <a:t>Looking Back</a:t>
            </a:r>
            <a:r>
              <a:rPr lang="en-US" dirty="0">
                <a:solidFill>
                  <a:srgbClr val="54B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54B9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en-US" sz="2600" dirty="0">
                <a:cs typeface="Arial" panose="020B0604020202020204" pitchFamily="34" charset="0"/>
              </a:rPr>
              <a:t>Low </a:t>
            </a:r>
            <a:r>
              <a:rPr lang="en-US" sz="2600" dirty="0" smtClean="0">
                <a:cs typeface="Arial" panose="020B0604020202020204" pitchFamily="34" charset="0"/>
              </a:rPr>
              <a:t>Business Use Rate</a:t>
            </a:r>
            <a:r>
              <a:rPr lang="en-US" sz="2400" dirty="0"/>
              <a:t> – </a:t>
            </a:r>
            <a:r>
              <a:rPr lang="en-US" sz="2600" dirty="0" smtClean="0">
                <a:cs typeface="Arial" panose="020B0604020202020204" pitchFamily="34" charset="0"/>
              </a:rPr>
              <a:t>4.75% [DEO]</a:t>
            </a:r>
            <a:endParaRPr lang="en-US" sz="2600" dirty="0">
              <a:cs typeface="Arial" panose="020B0604020202020204" pitchFamily="34" charset="0"/>
            </a:endParaRPr>
          </a:p>
          <a:p>
            <a:r>
              <a:rPr lang="en-US" sz="2600" dirty="0" smtClean="0">
                <a:solidFill>
                  <a:srgbClr val="0D76BD"/>
                </a:solidFill>
                <a:cs typeface="Arial" panose="020B0604020202020204" pitchFamily="34" charset="0"/>
              </a:rPr>
              <a:t>Unified Branding Business Market Research Findings</a:t>
            </a:r>
          </a:p>
          <a:p>
            <a:r>
              <a:rPr lang="en-US" sz="2600" dirty="0" smtClean="0">
                <a:solidFill>
                  <a:srgbClr val="0D76BD"/>
                </a:solidFill>
                <a:cs typeface="Arial" panose="020B0604020202020204" pitchFamily="34" charset="0"/>
              </a:rPr>
              <a:t>Expanding Business Engagement Research Findings </a:t>
            </a:r>
          </a:p>
        </p:txBody>
      </p:sp>
    </p:spTree>
    <p:extLst>
      <p:ext uri="{BB962C8B-B14F-4D97-AF65-F5344CB8AC3E}">
        <p14:creationId xmlns:p14="http://schemas.microsoft.com/office/powerpoint/2010/main" xmlns="" val="37621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2400" dirty="0" smtClean="0">
            <a:solidFill>
              <a:srgbClr val="0D76BD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sz="2400" dirty="0" smtClean="0">
            <a:solidFill>
              <a:srgbClr val="0D76BD"/>
            </a:solidFill>
            <a:latin typeface="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4956</TotalTime>
  <Words>1215</Words>
  <Application>Microsoft Office PowerPoint</Application>
  <PresentationFormat>On-screen Show (4:3)</PresentationFormat>
  <Paragraphs>200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1_Office Theme</vt:lpstr>
      <vt:lpstr>3_Office Theme</vt:lpstr>
      <vt:lpstr>Slide 1</vt:lpstr>
      <vt:lpstr>Florida’s Economic Development Structure </vt:lpstr>
      <vt:lpstr>Who We Are &amp; What We Do</vt:lpstr>
      <vt:lpstr>CareerSource Florida Network </vt:lpstr>
      <vt:lpstr>Business Services</vt:lpstr>
      <vt:lpstr>St. Lucie County Economy</vt:lpstr>
      <vt:lpstr> CareerSource Florida’s Vision  for Business Engagement</vt:lpstr>
      <vt:lpstr>Business Engagement is Critical</vt:lpstr>
      <vt:lpstr>Looking Back </vt:lpstr>
      <vt:lpstr>Actions Taken</vt:lpstr>
      <vt:lpstr>Slide 11</vt:lpstr>
      <vt:lpstr>Slide 12</vt:lpstr>
      <vt:lpstr>Slide 13</vt:lpstr>
      <vt:lpstr>Slide 14</vt:lpstr>
      <vt:lpstr>Incumbent Worker Training </vt:lpstr>
      <vt:lpstr>Incumbent Worker Training </vt:lpstr>
      <vt:lpstr>Looking Forward </vt:lpstr>
      <vt:lpstr>Sector Strategies</vt:lpstr>
      <vt:lpstr>Florida Workforce Healthcare Regions</vt:lpstr>
      <vt:lpstr>Regional Manufacturing Associations &amp; TRADE Colleges</vt:lpstr>
      <vt:lpstr>Treasure Coast Manufacturing Job Fair</vt:lpstr>
      <vt:lpstr>How do we work with educators to build a skilled workforce?</vt:lpstr>
      <vt:lpstr>CAPE Academy Enrollment &amp; Certifications Earned</vt:lpstr>
      <vt:lpstr> Registered High School Career and Professional Academies</vt:lpstr>
      <vt:lpstr>Alignment with Target &amp; Infrastructure Industries</vt:lpstr>
      <vt:lpstr>Cross-regional Work</vt:lpstr>
      <vt:lpstr>Slide 27</vt:lpstr>
      <vt:lpstr>Slide 28</vt:lpstr>
    </vt:vector>
  </TitlesOfParts>
  <Company>CareerSource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A. Roberts</dc:creator>
  <cp:lastModifiedBy>Jackie Bylsma</cp:lastModifiedBy>
  <cp:revision>164</cp:revision>
  <cp:lastPrinted>2015-11-30T15:59:31Z</cp:lastPrinted>
  <dcterms:created xsi:type="dcterms:W3CDTF">2014-05-13T14:05:11Z</dcterms:created>
  <dcterms:modified xsi:type="dcterms:W3CDTF">2015-12-01T14:10:30Z</dcterms:modified>
</cp:coreProperties>
</file>