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77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8" r:id="rId5"/>
    <p:sldId id="409" r:id="rId6"/>
    <p:sldId id="367" r:id="rId7"/>
    <p:sldId id="347" r:id="rId8"/>
    <p:sldId id="388" r:id="rId9"/>
    <p:sldId id="368" r:id="rId10"/>
    <p:sldId id="369" r:id="rId11"/>
    <p:sldId id="389" r:id="rId12"/>
    <p:sldId id="406" r:id="rId13"/>
    <p:sldId id="407" r:id="rId14"/>
    <p:sldId id="408" r:id="rId15"/>
    <p:sldId id="390" r:id="rId16"/>
    <p:sldId id="392" r:id="rId17"/>
    <p:sldId id="402" r:id="rId1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971"/>
    <a:srgbClr val="F3A400"/>
    <a:srgbClr val="F8B703"/>
    <a:srgbClr val="93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9" autoAdjust="0"/>
    <p:restoredTop sz="94537" autoAdjust="0"/>
  </p:normalViewPr>
  <p:slideViewPr>
    <p:cSldViewPr snapToGrid="0">
      <p:cViewPr varScale="1">
        <p:scale>
          <a:sx n="83" d="100"/>
          <a:sy n="83" d="100"/>
        </p:scale>
        <p:origin x="1860" y="96"/>
      </p:cViewPr>
      <p:guideLst/>
    </p:cSldViewPr>
  </p:slideViewPr>
  <p:outlineViewPr>
    <p:cViewPr>
      <p:scale>
        <a:sx n="33" d="100"/>
        <a:sy n="33" d="100"/>
      </p:scale>
      <p:origin x="0" y="-8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25"/>
    </p:cViewPr>
  </p:sorterViewPr>
  <p:notesViewPr>
    <p:cSldViewPr snapToGrid="0">
      <p:cViewPr varScale="1">
        <p:scale>
          <a:sx n="57" d="100"/>
          <a:sy n="57" d="100"/>
        </p:scale>
        <p:origin x="295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962175D-722E-4906-861A-E146F63C4995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A3CB90D-C774-4BFD-AC7D-2AE4D5A8D5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2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1CD23-C927-4CD6-A33C-B8A4141064D7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EE6C-0B5D-4885-9CE7-F32DBBBC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3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FEEF-95A7-4C28-9162-A39AE367B5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7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FEEF-95A7-4C28-9162-A39AE367B5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0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FEEF-95A7-4C28-9162-A39AE367B5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School grades will only be based on proficiency.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CB535-504B-4E1C-A2FF-C8A5C1CB87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7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78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School grades will only be based on proficiency.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CB535-504B-4E1C-A2FF-C8A5C1CB87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6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1"/>
            <a:ext cx="8040688" cy="158120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436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4137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1601977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99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1601977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1567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9621605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738273" y="160474"/>
            <a:ext cx="358796" cy="300082"/>
          </a:xfrm>
          <a:prstGeom prst="rect">
            <a:avLst/>
          </a:prstGeom>
          <a:solidFill>
            <a:srgbClr val="93CDFB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6322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58" y="-453299"/>
            <a:ext cx="9230758" cy="73640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95126" y="-369332"/>
            <a:ext cx="358796" cy="300082"/>
          </a:xfrm>
          <a:prstGeom prst="rect">
            <a:avLst/>
          </a:prstGeom>
          <a:solidFill>
            <a:srgbClr val="93CDFB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8295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1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6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5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66953"/>
          <a:stretch/>
        </p:blipFill>
        <p:spPr>
          <a:xfrm>
            <a:off x="0" y="4912242"/>
            <a:ext cx="9144000" cy="19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5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2313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8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38273" y="160474"/>
            <a:ext cx="358796" cy="300082"/>
          </a:xfrm>
          <a:prstGeom prst="rect">
            <a:avLst/>
          </a:prstGeom>
          <a:solidFill>
            <a:srgbClr val="93CDFB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0783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8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6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70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40662211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60197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706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60197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52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4"/>
            <a:ext cx="4114800" cy="1306512"/>
          </a:xfrm>
        </p:spPr>
        <p:txBody>
          <a:bodyPr/>
          <a:lstStyle>
            <a:lvl1pPr marL="254982" indent="-254982">
              <a:lnSpc>
                <a:spcPct val="90000"/>
              </a:lnSpc>
              <a:defRPr sz="2100"/>
            </a:lvl1pPr>
            <a:lvl2pPr marL="505004" indent="-244068">
              <a:lnSpc>
                <a:spcPct val="90000"/>
              </a:lnSpc>
              <a:defRPr sz="1800"/>
            </a:lvl2pPr>
            <a:lvl3pPr marL="715339" indent="-216288">
              <a:lnSpc>
                <a:spcPct val="90000"/>
              </a:lnSpc>
              <a:defRPr sz="1500"/>
            </a:lvl3pPr>
            <a:lvl4pPr marL="920714" indent="-205375">
              <a:lnSpc>
                <a:spcPct val="90000"/>
              </a:lnSpc>
              <a:defRPr sz="1350"/>
            </a:lvl4pPr>
            <a:lvl5pPr marL="1137002" indent="-210335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4"/>
            <a:ext cx="4114800" cy="1306512"/>
          </a:xfrm>
        </p:spPr>
        <p:txBody>
          <a:bodyPr/>
          <a:lstStyle>
            <a:lvl1pPr marL="260936" indent="-260936">
              <a:lnSpc>
                <a:spcPct val="90000"/>
              </a:lnSpc>
              <a:defRPr sz="2100"/>
            </a:lvl1pPr>
            <a:lvl2pPr marL="505004" indent="-254982">
              <a:lnSpc>
                <a:spcPct val="90000"/>
              </a:lnSpc>
              <a:defRPr sz="1800"/>
            </a:lvl2pPr>
            <a:lvl3pPr marL="721292" indent="-227202">
              <a:lnSpc>
                <a:spcPct val="90000"/>
              </a:lnSpc>
              <a:defRPr sz="1500"/>
            </a:lvl3pPr>
            <a:lvl4pPr marL="920714" indent="-199422">
              <a:lnSpc>
                <a:spcPct val="90000"/>
              </a:lnSpc>
              <a:defRPr sz="1350"/>
            </a:lvl4pPr>
            <a:lvl5pPr marL="1137002" indent="-205375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623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44366"/>
            <a:ext cx="4114800" cy="25968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153008"/>
          </a:xfrm>
        </p:spPr>
        <p:txBody>
          <a:bodyPr/>
          <a:lstStyle>
            <a:lvl1pPr marL="211328" indent="-211328">
              <a:defRPr sz="1725"/>
            </a:lvl1pPr>
            <a:lvl2pPr marL="421664" indent="-199422">
              <a:defRPr sz="1500"/>
            </a:lvl2pPr>
            <a:lvl3pPr marL="610172" indent="-182555">
              <a:defRPr sz="1350"/>
            </a:lvl3pPr>
            <a:lvl4pPr marL="787766" indent="-171642">
              <a:defRPr sz="1275"/>
            </a:lvl4pPr>
            <a:lvl5pPr marL="959408" indent="-154775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844366"/>
            <a:ext cx="4117019" cy="25968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153008"/>
          </a:xfrm>
        </p:spPr>
        <p:txBody>
          <a:bodyPr/>
          <a:lstStyle>
            <a:lvl1pPr marL="222241" indent="-222241">
              <a:defRPr sz="1725"/>
            </a:lvl1pPr>
            <a:lvl2pPr marL="427616" indent="-205375">
              <a:defRPr sz="1500"/>
            </a:lvl2pPr>
            <a:lvl3pPr marL="616124" indent="-183548">
              <a:defRPr sz="1350"/>
            </a:lvl3pPr>
            <a:lvl4pPr marL="787766" indent="-177595">
              <a:defRPr sz="1275"/>
            </a:lvl4pPr>
            <a:lvl5pPr marL="959408" indent="-165689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124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910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662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2"/>
            <a:ext cx="8040688" cy="1581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hf hdr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94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685772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25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288716" indent="-5953" algn="l" defTabSz="685772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1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571478" indent="-5953" algn="l" defTabSz="685772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820507" indent="5953" algn="l" defTabSz="685772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069535" indent="0" algn="l" defTabSz="685772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0"/>
            <a:ext cx="8382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7"/>
            <a:ext cx="8382000" cy="16019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12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/>
  </p:transition>
  <p:hf hdr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1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97656" indent="-2976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976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4166" indent="-25836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722" indent="-2595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135" indent="-252413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61F9-7312-4C93-9019-67C61304093E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D6B0-4423-4EF4-8B06-2C0E50C37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811" y="4384687"/>
            <a:ext cx="6858000" cy="48107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Superintendent E. Wayne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54" y="5883243"/>
            <a:ext cx="2432515" cy="722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861">
            <a:off x="-233429" y="902911"/>
            <a:ext cx="9167520" cy="1212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8273" y="977605"/>
            <a:ext cx="358796" cy="300082"/>
          </a:xfrm>
          <a:prstGeom prst="rect">
            <a:avLst/>
          </a:prstGeom>
          <a:solidFill>
            <a:srgbClr val="93CDFB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60"/>
          <a:stretch/>
        </p:blipFill>
        <p:spPr>
          <a:xfrm rot="20610861">
            <a:off x="4921069" y="5453522"/>
            <a:ext cx="4318050" cy="1212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722" y="2705715"/>
            <a:ext cx="89432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SLPS – Committed To Quality, </a:t>
            </a:r>
          </a:p>
          <a:p>
            <a:pPr algn="ctr"/>
            <a:r>
              <a:rPr lang="en-US" sz="49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Innovation, And Progress </a:t>
            </a:r>
          </a:p>
        </p:txBody>
      </p:sp>
    </p:spTree>
    <p:extLst>
      <p:ext uri="{BB962C8B-B14F-4D97-AF65-F5344CB8AC3E}">
        <p14:creationId xmlns:p14="http://schemas.microsoft.com/office/powerpoint/2010/main" val="635833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987" y="1911390"/>
            <a:ext cx="9515659" cy="512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49" y="365126"/>
            <a:ext cx="8583561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Garamond" panose="02020404030301010803" pitchFamily="18" charset="0"/>
              </a:rPr>
              <a:t>St. Lucie Public Schools Grades</a:t>
            </a:r>
            <a:br>
              <a:rPr lang="en-US" sz="3800" b="1" dirty="0">
                <a:latin typeface="Garamond" panose="02020404030301010803" pitchFamily="18" charset="0"/>
              </a:rPr>
            </a:br>
            <a:r>
              <a:rPr lang="en-US" sz="3800" b="1" dirty="0">
                <a:latin typeface="Garamond" panose="02020404030301010803" pitchFamily="18" charset="0"/>
              </a:rPr>
              <a:t>Remarkable Improvements 15-16 to 16-17 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3402473" y="2730494"/>
            <a:ext cx="5570446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Lincoln Park 6-12		A to A</a:t>
            </a:r>
          </a:p>
          <a:p>
            <a:pPr defTabSz="685800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Palm Pointe K8			A to A</a:t>
            </a:r>
          </a:p>
          <a:p>
            <a:pPr defTabSz="685800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West Gate K8			A to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2473" y="4688588"/>
            <a:ext cx="5570446" cy="10772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Fairlawn Elementary		B to A</a:t>
            </a:r>
          </a:p>
          <a:p>
            <a:pPr defTabSz="685800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MOSAIC UPPER			B to 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9" b="96614" l="0" r="9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419"/>
            <a:ext cx="3539801" cy="319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374" y="6096580"/>
            <a:ext cx="1943532" cy="5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7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8493" y="1811101"/>
            <a:ext cx="9238391" cy="512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74" y="383309"/>
            <a:ext cx="8583561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St. Lucie Public Schools Grades</a:t>
            </a:r>
            <a:br>
              <a:rPr lang="en-US" sz="3200" b="1" dirty="0">
                <a:latin typeface="Garamond" panose="02020404030301010803" pitchFamily="18" charset="0"/>
              </a:rPr>
            </a:br>
            <a:r>
              <a:rPr lang="en-US" sz="3200" b="1" dirty="0">
                <a:latin typeface="Garamond" panose="02020404030301010803" pitchFamily="18" charset="0"/>
              </a:rPr>
              <a:t>Remarkable Improvements 15-16 to 16-17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74" y="6096580"/>
            <a:ext cx="1943532" cy="57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4061">
            <a:off x="7595276" y="243134"/>
            <a:ext cx="1437085" cy="1934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280579">
            <a:off x="7950166" y="664981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</a:rPr>
              <a:t>21/38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074" y="2658298"/>
            <a:ext cx="4233765" cy="313932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Fairlawn Elementary		B to A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MOSAIC Upper		B to A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Bayshore Elementary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Floresta Elementary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Frances K. Sweet Elementary 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Manatee K8	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MOSAIC Lower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Northport K-8	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Oak Hammock K8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Rivers Edge Elementary 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Port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St.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Lucie High		C to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7848" y="2668807"/>
            <a:ext cx="4218041" cy="313932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St.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Lucie West Centennial 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Treasure Coast High		C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Mariposa Elementary		D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C. A. Moore Elementary	F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Dan McCarty Middle		D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Ft. Pierce Westwood High	D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Lakewood Park Elementary	D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Lawnwood Elementary	D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Parkway Elementary		D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St. Lucie Elementary		F to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D</a:t>
            </a:r>
          </a:p>
          <a:p>
            <a:pPr defTabSz="685800"/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868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8490" y="1911390"/>
            <a:ext cx="9232490" cy="512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49" y="365126"/>
            <a:ext cx="8583561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St. Lucie Public Schools </a:t>
            </a:r>
            <a:r>
              <a:rPr lang="en-US" sz="4800" b="1" dirty="0" smtClean="0">
                <a:latin typeface="Garamond" panose="02020404030301010803" pitchFamily="18" charset="0"/>
              </a:rPr>
              <a:t>Grades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74" y="6096580"/>
            <a:ext cx="1943532" cy="577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026" y="2450069"/>
            <a:ext cx="3664795" cy="147732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Southern Oaks Middle	B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Southport Middle		B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St. Lucie West K8		B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Village Green Elementary	B to B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Windmill Point 		B to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7007" y="2423119"/>
            <a:ext cx="3664795" cy="258532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Allapattah Flats K8		C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Forest Grove Middle		C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Ft. Pierce Central High	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Ft. Pierce Magnet SOA	C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Savanna Ridge Elementary 	C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White City Elementary	C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Morningside Elementary	B to C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Weatherbee Elementary	D to D</a:t>
            </a: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Samuel S. Gaines K8		C to 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4203" b="9033"/>
          <a:stretch/>
        </p:blipFill>
        <p:spPr>
          <a:xfrm>
            <a:off x="520026" y="4229999"/>
            <a:ext cx="3676250" cy="19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20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9199" flipH="1">
            <a:off x="2303526" y="6532506"/>
            <a:ext cx="4873805" cy="515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70" y="5694902"/>
            <a:ext cx="2017529" cy="599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567" y="857250"/>
            <a:ext cx="867372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School Grades  </a:t>
            </a:r>
          </a:p>
          <a:p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State Comparisons 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2015-2016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963" y="5978499"/>
            <a:ext cx="9326072" cy="63118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58394"/>
              </p:ext>
            </p:extLst>
          </p:nvPr>
        </p:nvGraphicFramePr>
        <p:xfrm>
          <a:off x="325622" y="2677589"/>
          <a:ext cx="8343901" cy="22621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67188">
                  <a:extLst>
                    <a:ext uri="{9D8B030D-6E8A-4147-A177-3AD203B41FA5}">
                      <a16:colId xmlns:a16="http://schemas.microsoft.com/office/drawing/2014/main" xmlns="" val="3096817582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xmlns="" val="2170931619"/>
                    </a:ext>
                  </a:extLst>
                </a:gridCol>
              </a:tblGrid>
              <a:tr h="948659">
                <a:tc>
                  <a:txBody>
                    <a:bodyPr/>
                    <a:lstStyle/>
                    <a:p>
                      <a:pPr lvl="1" algn="ctr"/>
                      <a:r>
                        <a:rPr lang="en-US" sz="2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St. Lucie</a:t>
                      </a:r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Public Schools</a:t>
                      </a:r>
                    </a:p>
                    <a:p>
                      <a:pPr lvl="1" algn="ctr"/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Changes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</a:t>
                      </a:r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District</a:t>
                      </a:r>
                    </a:p>
                    <a:p>
                      <a:pPr algn="ctr"/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Changes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458336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15% Improved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14% Improved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99638052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59%  Stayed The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dirty="0" smtClean="0">
                          <a:latin typeface="+mn-lt"/>
                        </a:rPr>
                        <a:t>Same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54% Stayed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The Same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9976189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26% Declined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31% Declined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8543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67" flipH="1">
            <a:off x="223106" y="6623328"/>
            <a:ext cx="6568112" cy="515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742" y="5951193"/>
            <a:ext cx="2195624" cy="652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642" y="707651"/>
            <a:ext cx="867372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School Grades  </a:t>
            </a:r>
          </a:p>
          <a:p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State Comparisons 2016-2017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532" y="4341089"/>
            <a:ext cx="9326072" cy="1092017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13115"/>
              </p:ext>
            </p:extLst>
          </p:nvPr>
        </p:nvGraphicFramePr>
        <p:xfrm>
          <a:off x="278890" y="2566987"/>
          <a:ext cx="8343901" cy="22621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67188">
                  <a:extLst>
                    <a:ext uri="{9D8B030D-6E8A-4147-A177-3AD203B41FA5}">
                      <a16:colId xmlns:a16="http://schemas.microsoft.com/office/drawing/2014/main" xmlns="" val="1017475305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xmlns="" val="1907533195"/>
                    </a:ext>
                  </a:extLst>
                </a:gridCol>
              </a:tblGrid>
              <a:tr h="948659">
                <a:tc>
                  <a:txBody>
                    <a:bodyPr/>
                    <a:lstStyle/>
                    <a:p>
                      <a:pPr lvl="1" algn="ctr"/>
                      <a:r>
                        <a:rPr lang="en-US" sz="2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St. Lucie</a:t>
                      </a:r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Public Schools</a:t>
                      </a:r>
                    </a:p>
                    <a:p>
                      <a:pPr lvl="1" algn="ctr"/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Changes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</a:t>
                      </a:r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District</a:t>
                      </a:r>
                    </a:p>
                    <a:p>
                      <a:pPr algn="ctr"/>
                      <a:r>
                        <a:rPr lang="en-US" sz="27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Changes</a:t>
                      </a:r>
                      <a:endParaRPr lang="en-US" sz="27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4325710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51% Improved (21)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28% Improved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8087902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41%  Stayed The</a:t>
                      </a:r>
                      <a:r>
                        <a:rPr lang="en-US" sz="2400" b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1" dirty="0" smtClean="0">
                          <a:latin typeface="+mn-lt"/>
                        </a:rPr>
                        <a:t>Same (15)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59% Stayed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The Same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7230732"/>
                  </a:ext>
                </a:extLst>
              </a:tr>
              <a:tr h="437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5% Declined</a:t>
                      </a:r>
                      <a:r>
                        <a:rPr lang="en-US" sz="2400" b="1" baseline="0" dirty="0" smtClean="0">
                          <a:latin typeface="+mn-lt"/>
                        </a:rPr>
                        <a:t> (2)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 Declined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26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6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933">
            <a:off x="1000830" y="1946586"/>
            <a:ext cx="2193305" cy="3692447"/>
          </a:xfrm>
          <a:prstGeom prst="rect">
            <a:avLst/>
          </a:prstGeom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86463" y="706617"/>
            <a:ext cx="6457537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Download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Our App For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Easy Access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District News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And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Resources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/>
          <a:stretch/>
        </p:blipFill>
        <p:spPr>
          <a:xfrm rot="9729292" flipH="1" flipV="1">
            <a:off x="1516700" y="5562820"/>
            <a:ext cx="8122078" cy="969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/>
          <a:stretch/>
        </p:blipFill>
        <p:spPr>
          <a:xfrm flipH="1">
            <a:off x="-672510" y="-232951"/>
            <a:ext cx="9816510" cy="1040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060" y="371139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Search For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 Lucie Public Schools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Your Favorite App Store Today.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264" y="6331305"/>
            <a:ext cx="1586568" cy="471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18414" y="1021412"/>
            <a:ext cx="866553" cy="473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4583297" y="1374475"/>
            <a:ext cx="858981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059"/>
          <a:stretch/>
        </p:blipFill>
        <p:spPr>
          <a:xfrm>
            <a:off x="1609162" y="44094"/>
            <a:ext cx="5948270" cy="6813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0294" y="218003"/>
            <a:ext cx="1465462" cy="369332"/>
          </a:xfrm>
          <a:prstGeom prst="rect">
            <a:avLst/>
          </a:prstGeom>
          <a:solidFill>
            <a:srgbClr val="F3897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508,796,370</a:t>
            </a:r>
            <a:endParaRPr lang="en-US" b="1" dirty="0">
              <a:ln w="0"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55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41058"/>
            <a:ext cx="9144000" cy="1664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85" y="5757006"/>
            <a:ext cx="2432515" cy="722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997" y="1994747"/>
            <a:ext cx="8664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B-Rated School </a:t>
            </a:r>
            <a:r>
              <a:rPr lang="en-US" sz="2800" b="1" dirty="0" smtClean="0">
                <a:latin typeface="Garamond" panose="02020404030301010803" pitchFamily="18" charset="0"/>
              </a:rPr>
              <a:t>District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No Failing </a:t>
            </a:r>
            <a:r>
              <a:rPr lang="en-US" sz="2800" b="1" dirty="0" smtClean="0">
                <a:latin typeface="Garamond" panose="02020404030301010803" pitchFamily="18" charset="0"/>
              </a:rPr>
              <a:t>Schools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aramond" panose="02020404030301010803" pitchFamily="18" charset="0"/>
              </a:rPr>
              <a:t>2</a:t>
            </a:r>
            <a:r>
              <a:rPr lang="en-US" sz="2800" b="1" baseline="30000" dirty="0" smtClean="0">
                <a:latin typeface="Garamond" panose="02020404030301010803" pitchFamily="18" charset="0"/>
              </a:rPr>
              <a:t>nd</a:t>
            </a:r>
            <a:r>
              <a:rPr lang="en-US" sz="2800" b="1" dirty="0" smtClean="0">
                <a:latin typeface="Garamond" panose="02020404030301010803" pitchFamily="18" charset="0"/>
              </a:rPr>
              <a:t> Highest Ranking District On the Treasure Coast</a:t>
            </a:r>
            <a:endParaRPr lang="en-US" sz="2800" b="1" dirty="0">
              <a:latin typeface="Garamond" panose="02020404030301010803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aramond" panose="02020404030301010803" pitchFamily="18" charset="0"/>
              </a:rPr>
              <a:t>Soared To 13</a:t>
            </a:r>
            <a:r>
              <a:rPr lang="en-US" sz="2800" b="1" baseline="30000" dirty="0" smtClean="0"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latin typeface="Garamond" panose="02020404030301010803" pitchFamily="18" charset="0"/>
              </a:rPr>
              <a:t> From 45</a:t>
            </a:r>
            <a:r>
              <a:rPr lang="en-US" sz="2800" b="1" baseline="30000" dirty="0" smtClean="0"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latin typeface="Garamond" panose="02020404030301010803" pitchFamily="18" charset="0"/>
              </a:rPr>
              <a:t> In State Graduation Ranking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6</a:t>
            </a:r>
            <a:r>
              <a:rPr lang="en-US" sz="2800" b="1" baseline="30000" dirty="0">
                <a:latin typeface="Garamond" panose="02020404030301010803" pitchFamily="18" charset="0"/>
              </a:rPr>
              <a:t>th</a:t>
            </a:r>
            <a:r>
              <a:rPr lang="en-US" sz="2800" b="1" dirty="0">
                <a:latin typeface="Garamond" panose="02020404030301010803" pitchFamily="18" charset="0"/>
              </a:rPr>
              <a:t> Highest District Improvement </a:t>
            </a:r>
            <a:r>
              <a:rPr lang="en-US" sz="2800" b="1" dirty="0" smtClean="0">
                <a:latin typeface="Garamond" panose="02020404030301010803" pitchFamily="18" charset="0"/>
              </a:rPr>
              <a:t>Ranking in Florida</a:t>
            </a:r>
            <a:endParaRPr lang="en-US" sz="2800" b="1" dirty="0">
              <a:latin typeface="Garamond" panose="02020404030301010803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Grew To 626 Points From 573 Points (+53)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aramond" panose="02020404030301010803" pitchFamily="18" charset="0"/>
              </a:rPr>
              <a:t>Improved </a:t>
            </a:r>
            <a:r>
              <a:rPr lang="en-US" sz="2800" b="1" dirty="0">
                <a:latin typeface="Garamond" panose="02020404030301010803" pitchFamily="18" charset="0"/>
              </a:rPr>
              <a:t>In 10 Of 11 </a:t>
            </a:r>
            <a:r>
              <a:rPr lang="en-US" sz="2800" b="1" dirty="0" smtClean="0">
                <a:latin typeface="Garamond" panose="02020404030301010803" pitchFamily="18" charset="0"/>
              </a:rPr>
              <a:t>School Grade Components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207345"/>
            <a:ext cx="4880012" cy="1384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18414" y="1021412"/>
            <a:ext cx="866553" cy="473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2461" y="5935716"/>
            <a:ext cx="6905847" cy="631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3297" y="1374475"/>
            <a:ext cx="858981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 rot="891743">
            <a:off x="4494669" y="1129833"/>
            <a:ext cx="914043" cy="526312"/>
          </a:xfrm>
          <a:prstGeom prst="star5">
            <a:avLst>
              <a:gd name="adj" fmla="val 13297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981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29744"/>
              </p:ext>
            </p:extLst>
          </p:nvPr>
        </p:nvGraphicFramePr>
        <p:xfrm>
          <a:off x="84777" y="1971895"/>
          <a:ext cx="7201502" cy="457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6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8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English/</a:t>
                      </a:r>
                    </a:p>
                    <a:p>
                      <a:pPr algn="ctr"/>
                      <a:r>
                        <a:rPr lang="en-US" sz="1200" dirty="0" smtClean="0"/>
                        <a:t>Language Arts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Math</a:t>
                      </a:r>
                    </a:p>
                    <a:p>
                      <a:pPr algn="ctr"/>
                      <a:r>
                        <a:rPr lang="en-US" sz="1100" dirty="0" smtClean="0"/>
                        <a:t>(Grades</a:t>
                      </a:r>
                      <a:r>
                        <a:rPr lang="en-US" sz="1100" baseline="0" dirty="0" smtClean="0"/>
                        <a:t> 3-8 FSA and </a:t>
                      </a:r>
                      <a:r>
                        <a:rPr lang="en-US" sz="1100" dirty="0" smtClean="0"/>
                        <a:t>EOCs)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Science</a:t>
                      </a:r>
                    </a:p>
                    <a:p>
                      <a:pPr algn="ctr"/>
                      <a:r>
                        <a:rPr lang="en-US" sz="1100" dirty="0" smtClean="0"/>
                        <a:t>(5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/8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Science + Biology)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Social Studies</a:t>
                      </a:r>
                    </a:p>
                    <a:p>
                      <a:pPr algn="ctr"/>
                      <a:r>
                        <a:rPr lang="en-US" sz="1100" dirty="0" smtClean="0"/>
                        <a:t>(Civics and US History</a:t>
                      </a:r>
                      <a:r>
                        <a:rPr lang="en-US" sz="1100" baseline="0" dirty="0" smtClean="0"/>
                        <a:t> EOC)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MS Acceleration</a:t>
                      </a:r>
                    </a:p>
                    <a:p>
                      <a:pPr algn="ctr"/>
                      <a:r>
                        <a:rPr lang="en-US" sz="1100" dirty="0" smtClean="0"/>
                        <a:t>(Alg,</a:t>
                      </a:r>
                      <a:r>
                        <a:rPr lang="en-US" sz="1100" baseline="0" dirty="0" smtClean="0"/>
                        <a:t> Geo and IC)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Graduation Rate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Acceleration</a:t>
                      </a:r>
                    </a:p>
                    <a:p>
                      <a:pPr algn="ctr"/>
                      <a:r>
                        <a:rPr lang="en-US" sz="1200" dirty="0" smtClean="0"/>
                        <a:t>Success</a:t>
                      </a:r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Achievement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r>
                        <a:rPr lang="en-US" sz="21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(+3)</a:t>
                      </a:r>
                      <a:endParaRPr lang="en-US" sz="21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Achievement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54 (+8)</a:t>
                      </a:r>
                      <a:endParaRPr lang="en-US" sz="2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Achievement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 (+1)</a:t>
                      </a:r>
                      <a:endParaRPr lang="en-US" sz="2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Achievement</a:t>
                      </a:r>
                      <a:endParaRPr lang="en-US" sz="1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 (+4)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Achievement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 (+9)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Overall,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4-year Graduation Rate 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(+12)</a:t>
                      </a:r>
                      <a:endParaRPr lang="en-US" sz="2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Percent of students eligible to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earn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college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credit through AP, IB, AICE, Dual Enrollment or earning an Industry Certification 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(-4)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Learning</a:t>
                      </a:r>
                      <a:r>
                        <a:rPr lang="en-US" sz="1400" baseline="0" dirty="0" smtClean="0"/>
                        <a:t> Gains 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(+3)</a:t>
                      </a:r>
                      <a:endParaRPr lang="en-US" sz="2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Learning Gains 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(+8)</a:t>
                      </a:r>
                      <a:endParaRPr lang="en-US" sz="2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626 (+53)</a:t>
                      </a: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57%</a:t>
                      </a:r>
                    </a:p>
                    <a:p>
                      <a:pPr algn="ctr"/>
                      <a:r>
                        <a:rPr lang="en-US" sz="115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 Demi" panose="020E0802020502020306" pitchFamily="34" charset="0"/>
                        </a:rPr>
                        <a:t>B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Learning Gains </a:t>
                      </a:r>
                    </a:p>
                    <a:p>
                      <a:pPr algn="ctr"/>
                      <a:r>
                        <a:rPr lang="en-US" sz="1400" dirty="0" smtClean="0"/>
                        <a:t>of the </a:t>
                      </a:r>
                    </a:p>
                    <a:p>
                      <a:pPr algn="ctr"/>
                      <a:r>
                        <a:rPr lang="en-US" sz="1400" dirty="0" smtClean="0"/>
                        <a:t>Low 25%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 (+3)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Learning Gains of the </a:t>
                      </a:r>
                    </a:p>
                    <a:p>
                      <a:pPr algn="ctr"/>
                      <a:r>
                        <a:rPr lang="en-US" sz="1400" dirty="0" smtClean="0"/>
                        <a:t>Low 25%</a:t>
                      </a:r>
                    </a:p>
                    <a:p>
                      <a:pPr algn="ctr"/>
                      <a:endParaRPr lang="en-US" sz="1100" baseline="0" dirty="0" smtClean="0"/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 (+6)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73537" y="2461302"/>
            <a:ext cx="1716515" cy="5847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1100 pts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74" y="474357"/>
            <a:ext cx="8647897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District Grades Model</a:t>
            </a:r>
          </a:p>
          <a:p>
            <a:r>
              <a:rPr lang="en-US" sz="3600" b="1" dirty="0">
                <a:latin typeface="Garamond" panose="02020404030301010803" pitchFamily="18" charset="0"/>
              </a:rPr>
              <a:t>A Maximum Of 11 Components</a:t>
            </a:r>
            <a:endParaRPr lang="en-US" sz="3600" dirty="0">
              <a:ln w="0"/>
              <a:effectLst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09" y="5987265"/>
            <a:ext cx="1412801" cy="4195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77111" y="3665619"/>
            <a:ext cx="1691033" cy="854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smtClean="0"/>
              <a:t>2017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4932844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r="28282"/>
          <a:stretch/>
        </p:blipFill>
        <p:spPr>
          <a:xfrm flipV="1">
            <a:off x="1" y="381499"/>
            <a:ext cx="9144000" cy="1693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4" y="676383"/>
            <a:ext cx="8569842" cy="99417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State School Grade Points Improvement Rankings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22647"/>
              </p:ext>
            </p:extLst>
          </p:nvPr>
        </p:nvGraphicFramePr>
        <p:xfrm>
          <a:off x="503645" y="1988806"/>
          <a:ext cx="7947839" cy="3611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6960">
                  <a:extLst>
                    <a:ext uri="{9D8B030D-6E8A-4147-A177-3AD203B41FA5}">
                      <a16:colId xmlns:a16="http://schemas.microsoft.com/office/drawing/2014/main" xmlns="" val="740047391"/>
                    </a:ext>
                  </a:extLst>
                </a:gridCol>
                <a:gridCol w="2133157">
                  <a:extLst>
                    <a:ext uri="{9D8B030D-6E8A-4147-A177-3AD203B41FA5}">
                      <a16:colId xmlns:a16="http://schemas.microsoft.com/office/drawing/2014/main" xmlns="" val="2339314874"/>
                    </a:ext>
                  </a:extLst>
                </a:gridCol>
                <a:gridCol w="1840762">
                  <a:extLst>
                    <a:ext uri="{9D8B030D-6E8A-4147-A177-3AD203B41FA5}">
                      <a16:colId xmlns:a16="http://schemas.microsoft.com/office/drawing/2014/main" xmlns="" val="2156757733"/>
                    </a:ext>
                  </a:extLst>
                </a:gridCol>
                <a:gridCol w="1986960">
                  <a:extLst>
                    <a:ext uri="{9D8B030D-6E8A-4147-A177-3AD203B41FA5}">
                      <a16:colId xmlns:a16="http://schemas.microsoft.com/office/drawing/2014/main" xmlns="" val="267918620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District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District</a:t>
                      </a:r>
                      <a:r>
                        <a:rPr lang="en-US" sz="1800" baseline="0" dirty="0" smtClean="0"/>
                        <a:t> Improvement Ranking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Points</a:t>
                      </a:r>
                    </a:p>
                    <a:p>
                      <a:pPr algn="ctr"/>
                      <a:r>
                        <a:rPr lang="en-US" sz="1800" dirty="0" smtClean="0"/>
                        <a:t>Improved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District</a:t>
                      </a:r>
                      <a:r>
                        <a:rPr lang="en-US" sz="1800" baseline="0" dirty="0" smtClean="0"/>
                        <a:t> Enrollment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72622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Suwanee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+67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6,056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605647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Collier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+56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46,407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38277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Jackson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+55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6,738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70415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Wakulla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+55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5,178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35156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Madison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+54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2,759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98487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St. Lucie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+53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40,417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415307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Bay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+50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ysClr val="windowText" lastClr="000000"/>
                          </a:solidFill>
                        </a:rPr>
                        <a:t>28,027</a:t>
                      </a:r>
                      <a:endParaRPr lang="en-US" sz="2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0480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81" y="6090371"/>
            <a:ext cx="2432515" cy="722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4042" y="6226812"/>
            <a:ext cx="6905847" cy="6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30" y="512194"/>
            <a:ext cx="8568319" cy="99417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Bodoni MT" panose="02070603080606020203" pitchFamily="18" charset="0"/>
              </a:rPr>
              <a:t>Treasure Coast Points Comparisons and </a:t>
            </a:r>
            <a:r>
              <a:rPr lang="en-US" sz="4800" b="1" dirty="0" smtClean="0">
                <a:latin typeface="Bodoni MT" panose="02070603080606020203" pitchFamily="18" charset="0"/>
              </a:rPr>
              <a:t>District </a:t>
            </a:r>
            <a:r>
              <a:rPr lang="en-US" sz="4800" b="1" dirty="0">
                <a:latin typeface="Bodoni MT" panose="02070603080606020203" pitchFamily="18" charset="0"/>
              </a:rPr>
              <a:t>Grades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01134"/>
              </p:ext>
            </p:extLst>
          </p:nvPr>
        </p:nvGraphicFramePr>
        <p:xfrm>
          <a:off x="267630" y="2019435"/>
          <a:ext cx="8618500" cy="328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700">
                  <a:extLst>
                    <a:ext uri="{9D8B030D-6E8A-4147-A177-3AD203B41FA5}">
                      <a16:colId xmlns:a16="http://schemas.microsoft.com/office/drawing/2014/main" xmlns="" val="1882101706"/>
                    </a:ext>
                  </a:extLst>
                </a:gridCol>
                <a:gridCol w="1723700">
                  <a:extLst>
                    <a:ext uri="{9D8B030D-6E8A-4147-A177-3AD203B41FA5}">
                      <a16:colId xmlns:a16="http://schemas.microsoft.com/office/drawing/2014/main" xmlns="" val="2101198897"/>
                    </a:ext>
                  </a:extLst>
                </a:gridCol>
                <a:gridCol w="1723700">
                  <a:extLst>
                    <a:ext uri="{9D8B030D-6E8A-4147-A177-3AD203B41FA5}">
                      <a16:colId xmlns:a16="http://schemas.microsoft.com/office/drawing/2014/main" xmlns="" val="1620790702"/>
                    </a:ext>
                  </a:extLst>
                </a:gridCol>
                <a:gridCol w="1723700">
                  <a:extLst>
                    <a:ext uri="{9D8B030D-6E8A-4147-A177-3AD203B41FA5}">
                      <a16:colId xmlns:a16="http://schemas.microsoft.com/office/drawing/2014/main" xmlns="" val="440280944"/>
                    </a:ext>
                  </a:extLst>
                </a:gridCol>
                <a:gridCol w="1723700">
                  <a:extLst>
                    <a:ext uri="{9D8B030D-6E8A-4147-A177-3AD203B41FA5}">
                      <a16:colId xmlns:a16="http://schemas.microsoft.com/office/drawing/2014/main" xmlns="" val="1699327456"/>
                    </a:ext>
                  </a:extLst>
                </a:gridCol>
              </a:tblGrid>
              <a:tr h="10369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District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Overall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Points 15-16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Overall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Points 16-17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Improved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District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Grades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075904"/>
                  </a:ext>
                </a:extLst>
              </a:tr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Martin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659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690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+31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4466345"/>
                  </a:ext>
                </a:extLst>
              </a:tr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St.</a:t>
                      </a:r>
                      <a:r>
                        <a:rPr lang="en-US" sz="2400" b="1" baseline="0" dirty="0" smtClean="0"/>
                        <a:t> Lucie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573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626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+53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1852783"/>
                  </a:ext>
                </a:extLst>
              </a:tr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Indian</a:t>
                      </a:r>
                      <a:r>
                        <a:rPr lang="en-US" sz="2400" b="1" baseline="0" dirty="0" smtClean="0"/>
                        <a:t> River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606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623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+17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977581"/>
                  </a:ext>
                </a:extLst>
              </a:tr>
              <a:tr h="5629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Okeechobee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549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562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+23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71082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r="28282"/>
          <a:stretch/>
        </p:blipFill>
        <p:spPr>
          <a:xfrm rot="808254" flipV="1">
            <a:off x="-151964" y="5343863"/>
            <a:ext cx="9571315" cy="1321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133" y="6154042"/>
            <a:ext cx="1895995" cy="5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228" y="512193"/>
            <a:ext cx="7267054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District Grades Context </a:t>
            </a:r>
            <a:r>
              <a:rPr lang="en-US" sz="6000" b="1" dirty="0">
                <a:latin typeface="Garamond" panose="02020404030301010803" pitchFamily="18" charset="0"/>
              </a:rPr>
              <a:t/>
            </a:r>
            <a:br>
              <a:rPr lang="en-US" sz="6000" b="1" dirty="0">
                <a:latin typeface="Garamond" panose="02020404030301010803" pitchFamily="18" charset="0"/>
              </a:rPr>
            </a:br>
            <a:r>
              <a:rPr lang="en-US" sz="3200" b="1" dirty="0">
                <a:latin typeface="Garamond" panose="02020404030301010803" pitchFamily="18" charset="0"/>
              </a:rPr>
              <a:t>Ranking of District 2004-2017</a:t>
            </a:r>
            <a:endParaRPr lang="en-US" sz="3200" dirty="0">
              <a:ln w="0"/>
              <a:effectLst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00" y="6079280"/>
            <a:ext cx="1895995" cy="563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28" y="2109473"/>
            <a:ext cx="7068541" cy="4291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80473">
            <a:off x="5697200" y="612486"/>
            <a:ext cx="4014564" cy="4631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5001" y="1355563"/>
            <a:ext cx="1650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Bodoni MT" panose="02070603080606020203" pitchFamily="18" charset="0"/>
              </a:rPr>
              <a:t>Record</a:t>
            </a:r>
          </a:p>
          <a:p>
            <a:pPr algn="ctr"/>
            <a:r>
              <a:rPr lang="en-US" sz="3000" b="1" dirty="0">
                <a:latin typeface="Bodoni MT" panose="02070603080606020203" pitchFamily="18" charset="0"/>
              </a:rPr>
              <a:t>Results</a:t>
            </a:r>
          </a:p>
          <a:p>
            <a:pPr algn="ctr"/>
            <a:r>
              <a:rPr lang="en-US" sz="3000" b="1" dirty="0">
                <a:latin typeface="Bodoni MT" panose="02070603080606020203" pitchFamily="18" charset="0"/>
              </a:rPr>
              <a:t>For </a:t>
            </a:r>
          </a:p>
          <a:p>
            <a:pPr algn="ctr"/>
            <a:r>
              <a:rPr lang="en-US" sz="3000" b="1" dirty="0">
                <a:latin typeface="Bodoni MT" panose="02070603080606020203" pitchFamily="18" charset="0"/>
              </a:rPr>
              <a:t>SLPS</a:t>
            </a:r>
          </a:p>
        </p:txBody>
      </p:sp>
    </p:spTree>
    <p:extLst>
      <p:ext uri="{BB962C8B-B14F-4D97-AF65-F5344CB8AC3E}">
        <p14:creationId xmlns:p14="http://schemas.microsoft.com/office/powerpoint/2010/main" val="9806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426" y="433686"/>
            <a:ext cx="8544748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6000" b="1" dirty="0">
                <a:latin typeface="Garamond" panose="02020404030301010803" pitchFamily="18" charset="0"/>
              </a:rPr>
              <a:t>District Grades Context </a:t>
            </a:r>
            <a:r>
              <a:rPr lang="en-US" sz="4950" b="1" dirty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49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24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982" y="5898946"/>
            <a:ext cx="2600018" cy="772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0473">
            <a:off x="5640156" y="1026536"/>
            <a:ext cx="4014564" cy="4631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2452" y="1785899"/>
            <a:ext cx="1650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Bodoni MT" panose="02070603080606020203" pitchFamily="18" charset="0"/>
              </a:rPr>
              <a:t>Record</a:t>
            </a:r>
          </a:p>
          <a:p>
            <a:pPr algn="ctr"/>
            <a:r>
              <a:rPr lang="en-US" sz="3000" b="1" dirty="0">
                <a:latin typeface="Bodoni MT" panose="02070603080606020203" pitchFamily="18" charset="0"/>
              </a:rPr>
              <a:t>Results</a:t>
            </a:r>
          </a:p>
          <a:p>
            <a:pPr algn="ctr"/>
            <a:r>
              <a:rPr lang="en-US" sz="3000" b="1" dirty="0">
                <a:latin typeface="Bodoni MT" panose="02070603080606020203" pitchFamily="18" charset="0"/>
              </a:rPr>
              <a:t>For </a:t>
            </a:r>
          </a:p>
          <a:p>
            <a:pPr algn="ctr"/>
            <a:r>
              <a:rPr lang="en-US" sz="3000" b="1" dirty="0">
                <a:latin typeface="Bodoni MT" panose="02070603080606020203" pitchFamily="18" charset="0"/>
              </a:rPr>
              <a:t>SLPS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927" y="1496313"/>
            <a:ext cx="6483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Ranking Improved to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32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nd</a:t>
            </a:r>
            <a:r>
              <a:rPr lang="en-US" sz="3200" b="1" dirty="0">
                <a:latin typeface="Garamond" panose="02020404030301010803" pitchFamily="18" charset="0"/>
              </a:rPr>
              <a:t> from 45</a:t>
            </a:r>
            <a:r>
              <a:rPr lang="en-US" sz="3200" b="1" baseline="30000" dirty="0">
                <a:latin typeface="Garamond" panose="02020404030301010803" pitchFamily="18" charset="0"/>
              </a:rPr>
              <a:t>th</a:t>
            </a:r>
            <a:r>
              <a:rPr lang="en-US" sz="3200" b="1" dirty="0">
                <a:latin typeface="Garamond" panose="02020404030301010803" pitchFamily="18" charset="0"/>
              </a:rPr>
              <a:t> out of </a:t>
            </a:r>
            <a:r>
              <a:rPr lang="en-US" sz="3200" b="1" dirty="0" smtClean="0">
                <a:latin typeface="Garamond" panose="02020404030301010803" pitchFamily="18" charset="0"/>
              </a:rPr>
              <a:t>67 </a:t>
            </a:r>
            <a:r>
              <a:rPr lang="en-US" sz="3200" b="1" dirty="0">
                <a:latin typeface="Garamond" panose="02020404030301010803" pitchFamily="18" charset="0"/>
              </a:rPr>
              <a:t>School Districts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400531" y="4453291"/>
            <a:ext cx="3528367" cy="2226574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400531" y="2841045"/>
            <a:ext cx="3528366" cy="2029483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SLPS</a:t>
            </a:r>
          </a:p>
        </p:txBody>
      </p:sp>
      <p:sp>
        <p:nvSpPr>
          <p:cNvPr id="5" name="Left Arrow 4"/>
          <p:cNvSpPr/>
          <p:nvPr/>
        </p:nvSpPr>
        <p:spPr>
          <a:xfrm>
            <a:off x="3662348" y="3537095"/>
            <a:ext cx="2216260" cy="1085850"/>
          </a:xfrm>
          <a:prstGeom prst="leftArrow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1/2 </a:t>
            </a:r>
          </a:p>
        </p:txBody>
      </p:sp>
    </p:spTree>
    <p:extLst>
      <p:ext uri="{BB962C8B-B14F-4D97-AF65-F5344CB8AC3E}">
        <p14:creationId xmlns:p14="http://schemas.microsoft.com/office/powerpoint/2010/main" val="42164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7" y="801485"/>
            <a:ext cx="9026917" cy="99417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Bodoni MT" panose="02070603080606020203" pitchFamily="18" charset="0"/>
              </a:rPr>
              <a:t>District-wide Results Outstanding!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61962" y="5889237"/>
            <a:ext cx="7187609" cy="63118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0038"/>
              </p:ext>
            </p:extLst>
          </p:nvPr>
        </p:nvGraphicFramePr>
        <p:xfrm>
          <a:off x="625285" y="2095391"/>
          <a:ext cx="8094250" cy="340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8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Schools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Improved Grade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Declined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Grade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Remained “A”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Same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Elementary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K-8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Middle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Virtual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970" y="5801266"/>
            <a:ext cx="2095710" cy="6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9765</TotalTime>
  <Words>545</Words>
  <Application>Microsoft Office PowerPoint</Application>
  <PresentationFormat>On-screen Show (4:3)</PresentationFormat>
  <Paragraphs>244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Berlin Sans FB Demi</vt:lpstr>
      <vt:lpstr>Bodoni MT</vt:lpstr>
      <vt:lpstr>Calibri</vt:lpstr>
      <vt:lpstr>Calibri Light</vt:lpstr>
      <vt:lpstr>Courier New</vt:lpstr>
      <vt:lpstr>Garamond</vt:lpstr>
      <vt:lpstr>Wingdings</vt:lpstr>
      <vt:lpstr>White with Courier font for code slides</vt:lpstr>
      <vt:lpstr>7-00134_MS_Qwest_template_Segoe</vt:lpstr>
      <vt:lpstr>Office Theme</vt:lpstr>
      <vt:lpstr>PowerPoint Presentation</vt:lpstr>
      <vt:lpstr>PowerPoint Presentation</vt:lpstr>
      <vt:lpstr>PowerPoint Presentation</vt:lpstr>
      <vt:lpstr>PowerPoint Presentation</vt:lpstr>
      <vt:lpstr>State School Grade Points Improvement Rankings</vt:lpstr>
      <vt:lpstr>Treasure Coast Points Comparisons and District Grades</vt:lpstr>
      <vt:lpstr>PowerPoint Presentation</vt:lpstr>
      <vt:lpstr>PowerPoint Presentation</vt:lpstr>
      <vt:lpstr>District-wide Results Outstanding!</vt:lpstr>
      <vt:lpstr>St. Lucie Public Schools Grades Remarkable Improvements 15-16 to 16-17 </vt:lpstr>
      <vt:lpstr>St. Lucie Public Schools Grades Remarkable Improvements 15-16 to 16-17 </vt:lpstr>
      <vt:lpstr>St. Lucie Public Schools Grades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Through Collaborative  Learning And Planning</dc:title>
  <dc:creator>PADRICK, KERRY B.</dc:creator>
  <cp:lastModifiedBy>Candy Marlow</cp:lastModifiedBy>
  <cp:revision>218</cp:revision>
  <cp:lastPrinted>2017-07-26T19:11:03Z</cp:lastPrinted>
  <dcterms:created xsi:type="dcterms:W3CDTF">2017-06-06T15:29:42Z</dcterms:created>
  <dcterms:modified xsi:type="dcterms:W3CDTF">2017-07-26T20:37:59Z</dcterms:modified>
</cp:coreProperties>
</file>